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273" r:id="rId2"/>
    <p:sldId id="257" r:id="rId3"/>
    <p:sldId id="276" r:id="rId4"/>
    <p:sldId id="259" r:id="rId5"/>
    <p:sldId id="279" r:id="rId6"/>
    <p:sldId id="258" r:id="rId7"/>
    <p:sldId id="265" r:id="rId8"/>
    <p:sldId id="268" r:id="rId9"/>
    <p:sldId id="260" r:id="rId10"/>
    <p:sldId id="269" r:id="rId11"/>
    <p:sldId id="262" r:id="rId12"/>
    <p:sldId id="263" r:id="rId13"/>
    <p:sldId id="264" r:id="rId14"/>
    <p:sldId id="280" r:id="rId15"/>
    <p:sldId id="283" r:id="rId16"/>
    <p:sldId id="284" r:id="rId17"/>
    <p:sldId id="270" r:id="rId18"/>
    <p:sldId id="278" r:id="rId19"/>
    <p:sldId id="286" r:id="rId20"/>
    <p:sldId id="271" r:id="rId21"/>
    <p:sldId id="285" r:id="rId22"/>
    <p:sldId id="2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342DF-0E85-47B5-8515-BD4A1DE8E5F2}" v="19" dt="2025-02-21T16:2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Fohrer" userId="ebeae5f8-3cd9-4766-82c8-d68b0e71aa9a" providerId="ADAL" clId="{C7F342DF-0E85-47B5-8515-BD4A1DE8E5F2}"/>
    <pc:docChg chg="custSel addSld modSld">
      <pc:chgData name="Lindsey Fohrer" userId="ebeae5f8-3cd9-4766-82c8-d68b0e71aa9a" providerId="ADAL" clId="{C7F342DF-0E85-47B5-8515-BD4A1DE8E5F2}" dt="2025-02-18T12:02:02.634" v="803" actId="20577"/>
      <pc:docMkLst>
        <pc:docMk/>
      </pc:docMkLst>
      <pc:sldChg chg="addSp modSp mod">
        <pc:chgData name="Lindsey Fohrer" userId="ebeae5f8-3cd9-4766-82c8-d68b0e71aa9a" providerId="ADAL" clId="{C7F342DF-0E85-47B5-8515-BD4A1DE8E5F2}" dt="2025-02-08T15:36:45.880" v="110" actId="14100"/>
        <pc:sldMkLst>
          <pc:docMk/>
          <pc:sldMk cId="1236646196" sldId="259"/>
        </pc:sldMkLst>
        <pc:spChg chg="mod">
          <ac:chgData name="Lindsey Fohrer" userId="ebeae5f8-3cd9-4766-82c8-d68b0e71aa9a" providerId="ADAL" clId="{C7F342DF-0E85-47B5-8515-BD4A1DE8E5F2}" dt="2025-02-05T14:42:37.839" v="0" actId="14100"/>
          <ac:spMkLst>
            <pc:docMk/>
            <pc:sldMk cId="1236646196" sldId="259"/>
            <ac:spMk id="2" creationId="{00000000-0000-0000-0000-000000000000}"/>
          </ac:spMkLst>
        </pc:spChg>
        <pc:spChg chg="mod">
          <ac:chgData name="Lindsey Fohrer" userId="ebeae5f8-3cd9-4766-82c8-d68b0e71aa9a" providerId="ADAL" clId="{C7F342DF-0E85-47B5-8515-BD4A1DE8E5F2}" dt="2025-02-08T15:31:56.073" v="101" actId="20577"/>
          <ac:spMkLst>
            <pc:docMk/>
            <pc:sldMk cId="1236646196" sldId="259"/>
            <ac:spMk id="10" creationId="{EA809E63-BFAD-F3F4-5653-01A3AC24FE6F}"/>
          </ac:spMkLst>
        </pc:spChg>
        <pc:picChg chg="add mod">
          <ac:chgData name="Lindsey Fohrer" userId="ebeae5f8-3cd9-4766-82c8-d68b0e71aa9a" providerId="ADAL" clId="{C7F342DF-0E85-47B5-8515-BD4A1DE8E5F2}" dt="2025-02-08T15:36:45.880" v="110" actId="14100"/>
          <ac:picMkLst>
            <pc:docMk/>
            <pc:sldMk cId="1236646196" sldId="259"/>
            <ac:picMk id="3" creationId="{6A2C730A-0AF4-7A03-630D-04D1A20AF55E}"/>
          </ac:picMkLst>
        </pc:picChg>
        <pc:picChg chg="add mod">
          <ac:chgData name="Lindsey Fohrer" userId="ebeae5f8-3cd9-4766-82c8-d68b0e71aa9a" providerId="ADAL" clId="{C7F342DF-0E85-47B5-8515-BD4A1DE8E5F2}" dt="2025-02-08T15:36:34.651" v="107" actId="1076"/>
          <ac:picMkLst>
            <pc:docMk/>
            <pc:sldMk cId="1236646196" sldId="259"/>
            <ac:picMk id="23" creationId="{2A11483B-FDCF-6AB2-3AFA-4F23A4124D87}"/>
          </ac:picMkLst>
        </pc:picChg>
      </pc:sldChg>
      <pc:sldChg chg="modSp mod">
        <pc:chgData name="Lindsey Fohrer" userId="ebeae5f8-3cd9-4766-82c8-d68b0e71aa9a" providerId="ADAL" clId="{C7F342DF-0E85-47B5-8515-BD4A1DE8E5F2}" dt="2025-02-12T22:52:43.905" v="754" actId="20577"/>
        <pc:sldMkLst>
          <pc:docMk/>
          <pc:sldMk cId="2023678306" sldId="264"/>
        </pc:sldMkLst>
        <pc:spChg chg="mod">
          <ac:chgData name="Lindsey Fohrer" userId="ebeae5f8-3cd9-4766-82c8-d68b0e71aa9a" providerId="ADAL" clId="{C7F342DF-0E85-47B5-8515-BD4A1DE8E5F2}" dt="2025-02-12T22:52:43.905" v="754" actId="20577"/>
          <ac:spMkLst>
            <pc:docMk/>
            <pc:sldMk cId="2023678306" sldId="264"/>
            <ac:spMk id="3" creationId="{00000000-0000-0000-0000-000000000000}"/>
          </ac:spMkLst>
        </pc:spChg>
      </pc:sldChg>
      <pc:sldChg chg="modSp mod">
        <pc:chgData name="Lindsey Fohrer" userId="ebeae5f8-3cd9-4766-82c8-d68b0e71aa9a" providerId="ADAL" clId="{C7F342DF-0E85-47B5-8515-BD4A1DE8E5F2}" dt="2025-02-12T22:51:41.290" v="661" actId="20577"/>
        <pc:sldMkLst>
          <pc:docMk/>
          <pc:sldMk cId="3254947027" sldId="269"/>
        </pc:sldMkLst>
        <pc:spChg chg="mod">
          <ac:chgData name="Lindsey Fohrer" userId="ebeae5f8-3cd9-4766-82c8-d68b0e71aa9a" providerId="ADAL" clId="{C7F342DF-0E85-47B5-8515-BD4A1DE8E5F2}" dt="2025-02-12T22:51:41.290" v="661" actId="20577"/>
          <ac:spMkLst>
            <pc:docMk/>
            <pc:sldMk cId="3254947027" sldId="269"/>
            <ac:spMk id="3" creationId="{00000000-0000-0000-0000-000000000000}"/>
          </ac:spMkLst>
        </pc:spChg>
      </pc:sldChg>
      <pc:sldChg chg="addSp modSp mod">
        <pc:chgData name="Lindsey Fohrer" userId="ebeae5f8-3cd9-4766-82c8-d68b0e71aa9a" providerId="ADAL" clId="{C7F342DF-0E85-47B5-8515-BD4A1DE8E5F2}" dt="2025-02-08T15:39:36.269" v="115" actId="14100"/>
        <pc:sldMkLst>
          <pc:docMk/>
          <pc:sldMk cId="3307268582" sldId="279"/>
        </pc:sldMkLst>
        <pc:spChg chg="mod">
          <ac:chgData name="Lindsey Fohrer" userId="ebeae5f8-3cd9-4766-82c8-d68b0e71aa9a" providerId="ADAL" clId="{C7F342DF-0E85-47B5-8515-BD4A1DE8E5F2}" dt="2025-02-06T01:03:39.178" v="41" actId="20577"/>
          <ac:spMkLst>
            <pc:docMk/>
            <pc:sldMk cId="3307268582" sldId="279"/>
            <ac:spMk id="2" creationId="{7EF33BD7-51F8-EA43-A527-DF98EF7EA60C}"/>
          </ac:spMkLst>
        </pc:spChg>
        <pc:picChg chg="mod">
          <ac:chgData name="Lindsey Fohrer" userId="ebeae5f8-3cd9-4766-82c8-d68b0e71aa9a" providerId="ADAL" clId="{C7F342DF-0E85-47B5-8515-BD4A1DE8E5F2}" dt="2025-02-05T14:43:54.910" v="25" actId="14100"/>
          <ac:picMkLst>
            <pc:docMk/>
            <pc:sldMk cId="3307268582" sldId="279"/>
            <ac:picMk id="3" creationId="{AD9A925F-F98D-1EE1-F3D7-319868B468B7}"/>
          </ac:picMkLst>
        </pc:picChg>
        <pc:picChg chg="add mod">
          <ac:chgData name="Lindsey Fohrer" userId="ebeae5f8-3cd9-4766-82c8-d68b0e71aa9a" providerId="ADAL" clId="{C7F342DF-0E85-47B5-8515-BD4A1DE8E5F2}" dt="2025-02-05T14:43:42.760" v="21" actId="1076"/>
          <ac:picMkLst>
            <pc:docMk/>
            <pc:sldMk cId="3307268582" sldId="279"/>
            <ac:picMk id="4" creationId="{D84F7396-DD58-9A94-C5DD-AFCBEFC139D7}"/>
          </ac:picMkLst>
        </pc:picChg>
        <pc:picChg chg="add mod">
          <ac:chgData name="Lindsey Fohrer" userId="ebeae5f8-3cd9-4766-82c8-d68b0e71aa9a" providerId="ADAL" clId="{C7F342DF-0E85-47B5-8515-BD4A1DE8E5F2}" dt="2025-02-08T15:39:36.269" v="115" actId="14100"/>
          <ac:picMkLst>
            <pc:docMk/>
            <pc:sldMk cId="3307268582" sldId="279"/>
            <ac:picMk id="5" creationId="{1F3A4E71-D158-FF80-E3EE-99336F71D5F8}"/>
          </ac:picMkLst>
        </pc:picChg>
      </pc:sldChg>
      <pc:sldChg chg="modSp mod">
        <pc:chgData name="Lindsey Fohrer" userId="ebeae5f8-3cd9-4766-82c8-d68b0e71aa9a" providerId="ADAL" clId="{C7F342DF-0E85-47B5-8515-BD4A1DE8E5F2}" dt="2025-02-18T12:02:02.634" v="803" actId="20577"/>
        <pc:sldMkLst>
          <pc:docMk/>
          <pc:sldMk cId="935019428" sldId="285"/>
        </pc:sldMkLst>
        <pc:spChg chg="mod">
          <ac:chgData name="Lindsey Fohrer" userId="ebeae5f8-3cd9-4766-82c8-d68b0e71aa9a" providerId="ADAL" clId="{C7F342DF-0E85-47B5-8515-BD4A1DE8E5F2}" dt="2025-02-18T12:02:02.634" v="803" actId="20577"/>
          <ac:spMkLst>
            <pc:docMk/>
            <pc:sldMk cId="935019428" sldId="285"/>
            <ac:spMk id="2" creationId="{7AA65C58-6B6F-B8C8-E57A-52A00B96A2E3}"/>
          </ac:spMkLst>
        </pc:spChg>
      </pc:sldChg>
      <pc:sldChg chg="addSp delSp modSp new mod">
        <pc:chgData name="Lindsey Fohrer" userId="ebeae5f8-3cd9-4766-82c8-d68b0e71aa9a" providerId="ADAL" clId="{C7F342DF-0E85-47B5-8515-BD4A1DE8E5F2}" dt="2025-02-12T22:43:15.927" v="657" actId="20577"/>
        <pc:sldMkLst>
          <pc:docMk/>
          <pc:sldMk cId="438279870" sldId="286"/>
        </pc:sldMkLst>
        <pc:spChg chg="mod">
          <ac:chgData name="Lindsey Fohrer" userId="ebeae5f8-3cd9-4766-82c8-d68b0e71aa9a" providerId="ADAL" clId="{C7F342DF-0E85-47B5-8515-BD4A1DE8E5F2}" dt="2025-02-12T22:35:11.097" v="393" actId="20577"/>
          <ac:spMkLst>
            <pc:docMk/>
            <pc:sldMk cId="438279870" sldId="286"/>
            <ac:spMk id="2" creationId="{F3889505-396A-E4AD-7C84-3B62125B8CC5}"/>
          </ac:spMkLst>
        </pc:spChg>
        <pc:spChg chg="add mod">
          <ac:chgData name="Lindsey Fohrer" userId="ebeae5f8-3cd9-4766-82c8-d68b0e71aa9a" providerId="ADAL" clId="{C7F342DF-0E85-47B5-8515-BD4A1DE8E5F2}" dt="2025-02-12T22:40:03.777" v="434" actId="20577"/>
          <ac:spMkLst>
            <pc:docMk/>
            <pc:sldMk cId="438279870" sldId="286"/>
            <ac:spMk id="8" creationId="{026016EF-C3C3-F284-27C7-0AD1E84785B4}"/>
          </ac:spMkLst>
        </pc:spChg>
        <pc:spChg chg="add mod">
          <ac:chgData name="Lindsey Fohrer" userId="ebeae5f8-3cd9-4766-82c8-d68b0e71aa9a" providerId="ADAL" clId="{C7F342DF-0E85-47B5-8515-BD4A1DE8E5F2}" dt="2025-02-12T22:43:15.927" v="657" actId="20577"/>
          <ac:spMkLst>
            <pc:docMk/>
            <pc:sldMk cId="438279870" sldId="286"/>
            <ac:spMk id="15" creationId="{901222CE-7D2D-4BC0-3E8C-F4EE36885087}"/>
          </ac:spMkLst>
        </pc:spChg>
        <pc:picChg chg="add mod">
          <ac:chgData name="Lindsey Fohrer" userId="ebeae5f8-3cd9-4766-82c8-d68b0e71aa9a" providerId="ADAL" clId="{C7F342DF-0E85-47B5-8515-BD4A1DE8E5F2}" dt="2025-02-12T22:35:14.582" v="394" actId="1076"/>
          <ac:picMkLst>
            <pc:docMk/>
            <pc:sldMk cId="438279870" sldId="286"/>
            <ac:picMk id="4" creationId="{5722C411-D304-AFA1-98CE-1246480949DB}"/>
          </ac:picMkLst>
        </pc:picChg>
        <pc:picChg chg="add mod">
          <ac:chgData name="Lindsey Fohrer" userId="ebeae5f8-3cd9-4766-82c8-d68b0e71aa9a" providerId="ADAL" clId="{C7F342DF-0E85-47B5-8515-BD4A1DE8E5F2}" dt="2025-02-12T22:35:16.401" v="395" actId="1076"/>
          <ac:picMkLst>
            <pc:docMk/>
            <pc:sldMk cId="438279870" sldId="286"/>
            <ac:picMk id="5" creationId="{45E6665D-1342-5A98-5528-E1CDE508BC75}"/>
          </ac:picMkLst>
        </pc:picChg>
        <pc:picChg chg="add mod">
          <ac:chgData name="Lindsey Fohrer" userId="ebeae5f8-3cd9-4766-82c8-d68b0e71aa9a" providerId="ADAL" clId="{C7F342DF-0E85-47B5-8515-BD4A1DE8E5F2}" dt="2025-02-12T22:36:09.179" v="403" actId="14100"/>
          <ac:picMkLst>
            <pc:docMk/>
            <pc:sldMk cId="438279870" sldId="286"/>
            <ac:picMk id="6" creationId="{1458BB44-E9F1-A382-C861-774C3EDBF983}"/>
          </ac:picMkLst>
        </pc:picChg>
        <pc:picChg chg="add mod">
          <ac:chgData name="Lindsey Fohrer" userId="ebeae5f8-3cd9-4766-82c8-d68b0e71aa9a" providerId="ADAL" clId="{C7F342DF-0E85-47B5-8515-BD4A1DE8E5F2}" dt="2025-02-12T22:35:24.537" v="398" actId="1076"/>
          <ac:picMkLst>
            <pc:docMk/>
            <pc:sldMk cId="438279870" sldId="286"/>
            <ac:picMk id="7" creationId="{1201DE54-024E-0554-E1C9-D5631AD757E9}"/>
          </ac:picMkLst>
        </pc:picChg>
        <pc:picChg chg="add mod">
          <ac:chgData name="Lindsey Fohrer" userId="ebeae5f8-3cd9-4766-82c8-d68b0e71aa9a" providerId="ADAL" clId="{C7F342DF-0E85-47B5-8515-BD4A1DE8E5F2}" dt="2025-02-12T22:35:27.684" v="399" actId="1076"/>
          <ac:picMkLst>
            <pc:docMk/>
            <pc:sldMk cId="438279870" sldId="286"/>
            <ac:picMk id="9" creationId="{8A6A1F5B-35A6-D183-77CF-866F42F01D90}"/>
          </ac:picMkLst>
        </pc:picChg>
        <pc:picChg chg="add mod">
          <ac:chgData name="Lindsey Fohrer" userId="ebeae5f8-3cd9-4766-82c8-d68b0e71aa9a" providerId="ADAL" clId="{C7F342DF-0E85-47B5-8515-BD4A1DE8E5F2}" dt="2025-02-12T22:35:29.857" v="400" actId="1076"/>
          <ac:picMkLst>
            <pc:docMk/>
            <pc:sldMk cId="438279870" sldId="286"/>
            <ac:picMk id="10" creationId="{B233CCF6-C0CF-E6FF-D627-673651D322F4}"/>
          </ac:picMkLst>
        </pc:picChg>
        <pc:picChg chg="add mod">
          <ac:chgData name="Lindsey Fohrer" userId="ebeae5f8-3cd9-4766-82c8-d68b0e71aa9a" providerId="ADAL" clId="{C7F342DF-0E85-47B5-8515-BD4A1DE8E5F2}" dt="2025-02-12T22:36:20.166" v="406" actId="1076"/>
          <ac:picMkLst>
            <pc:docMk/>
            <pc:sldMk cId="438279870" sldId="286"/>
            <ac:picMk id="11" creationId="{490210F0-D587-4B8A-0598-39D5C3EBD82C}"/>
          </ac:picMkLst>
        </pc:picChg>
        <pc:picChg chg="add mod">
          <ac:chgData name="Lindsey Fohrer" userId="ebeae5f8-3cd9-4766-82c8-d68b0e71aa9a" providerId="ADAL" clId="{C7F342DF-0E85-47B5-8515-BD4A1DE8E5F2}" dt="2025-02-12T22:38:20.679" v="409" actId="1076"/>
          <ac:picMkLst>
            <pc:docMk/>
            <pc:sldMk cId="438279870" sldId="286"/>
            <ac:picMk id="12" creationId="{B9B8E7C4-A531-9FC4-6ACB-EB3F99ADC6FF}"/>
          </ac:picMkLst>
        </pc:picChg>
        <pc:picChg chg="add mod">
          <ac:chgData name="Lindsey Fohrer" userId="ebeae5f8-3cd9-4766-82c8-d68b0e71aa9a" providerId="ADAL" clId="{C7F342DF-0E85-47B5-8515-BD4A1DE8E5F2}" dt="2025-02-12T22:39:35.593" v="417" actId="14100"/>
          <ac:picMkLst>
            <pc:docMk/>
            <pc:sldMk cId="438279870" sldId="286"/>
            <ac:picMk id="13" creationId="{991167F4-348E-8184-1F7E-081574D51167}"/>
          </ac:picMkLst>
        </pc:picChg>
        <pc:picChg chg="add mod">
          <ac:chgData name="Lindsey Fohrer" userId="ebeae5f8-3cd9-4766-82c8-d68b0e71aa9a" providerId="ADAL" clId="{C7F342DF-0E85-47B5-8515-BD4A1DE8E5F2}" dt="2025-02-12T22:39:38.502" v="418" actId="14100"/>
          <ac:picMkLst>
            <pc:docMk/>
            <pc:sldMk cId="438279870" sldId="286"/>
            <ac:picMk id="14" creationId="{6C588BC5-5F3F-AB06-5AA4-D81BA4D82D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54060-6223-4B4E-BD1A-209451B18D36}"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57526-0F10-48B5-B349-EE9E5879D60B}" type="slidenum">
              <a:rPr lang="en-US" smtClean="0"/>
              <a:t>‹#›</a:t>
            </a:fld>
            <a:endParaRPr lang="en-US"/>
          </a:p>
        </p:txBody>
      </p:sp>
    </p:spTree>
    <p:extLst>
      <p:ext uri="{BB962C8B-B14F-4D97-AF65-F5344CB8AC3E}">
        <p14:creationId xmlns:p14="http://schemas.microsoft.com/office/powerpoint/2010/main" val="137571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llsboroughschools.org/docs/00/00/24/24/CountdownKindergartenChecklis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57526-0F10-48B5-B349-EE9E5879D60B}" type="slidenum">
              <a:rPr lang="en-US" smtClean="0"/>
              <a:t>1</a:t>
            </a:fld>
            <a:endParaRPr lang="en-US"/>
          </a:p>
        </p:txBody>
      </p:sp>
    </p:spTree>
    <p:extLst>
      <p:ext uri="{BB962C8B-B14F-4D97-AF65-F5344CB8AC3E}">
        <p14:creationId xmlns:p14="http://schemas.microsoft.com/office/powerpoint/2010/main" val="345112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4</a:t>
            </a:fld>
            <a:endParaRPr lang="en-US"/>
          </a:p>
        </p:txBody>
      </p:sp>
    </p:spTree>
    <p:extLst>
      <p:ext uri="{BB962C8B-B14F-4D97-AF65-F5344CB8AC3E}">
        <p14:creationId xmlns:p14="http://schemas.microsoft.com/office/powerpoint/2010/main" val="22545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Childhood Programs and Kindergarten web</a:t>
            </a:r>
            <a:r>
              <a:rPr lang="en-US" baseline="0"/>
              <a:t> page:  https://hillsboroughschools.org/doc/2276/bold-beginnings/kindergarten/kindergartenreg/</a:t>
            </a:r>
          </a:p>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6</a:t>
            </a:fld>
            <a:endParaRPr lang="en-US"/>
          </a:p>
        </p:txBody>
      </p:sp>
    </p:spTree>
    <p:extLst>
      <p:ext uri="{BB962C8B-B14F-4D97-AF65-F5344CB8AC3E}">
        <p14:creationId xmlns:p14="http://schemas.microsoft.com/office/powerpoint/2010/main" val="285020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Kindergarten Registration Checklist</a:t>
            </a:r>
            <a:r>
              <a:rPr lang="en-US" baseline="0"/>
              <a:t> – English:  https://hillsboroughschools.org/docs/00/00/22/76/K_Reg_Checklist.pdf</a:t>
            </a:r>
          </a:p>
          <a:p>
            <a:r>
              <a:rPr lang="en-US" baseline="0"/>
              <a:t>Kindergarten Registration Checklist – Spanish:  https://hillsboroughschools.org/docs/00/00/22/76/K_Reg_ChecklistSP.pdf</a:t>
            </a:r>
          </a:p>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8</a:t>
            </a:fld>
            <a:endParaRPr lang="en-US"/>
          </a:p>
        </p:txBody>
      </p:sp>
    </p:spTree>
    <p:extLst>
      <p:ext uri="{BB962C8B-B14F-4D97-AF65-F5344CB8AC3E}">
        <p14:creationId xmlns:p14="http://schemas.microsoft.com/office/powerpoint/2010/main" val="406220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Lunch Program Application:  https://www.sdhc.k12.fl.us/doc/list/student-nutrition-services/free-reduced-lunch-application/53-648/</a:t>
            </a:r>
          </a:p>
          <a:p>
            <a:r>
              <a:rPr lang="en-US"/>
              <a:t>HOST </a:t>
            </a:r>
          </a:p>
        </p:txBody>
      </p:sp>
      <p:sp>
        <p:nvSpPr>
          <p:cNvPr id="4" name="Slide Number Placeholder 3"/>
          <p:cNvSpPr>
            <a:spLocks noGrp="1"/>
          </p:cNvSpPr>
          <p:nvPr>
            <p:ph type="sldNum" sz="quarter" idx="10"/>
          </p:nvPr>
        </p:nvSpPr>
        <p:spPr/>
        <p:txBody>
          <a:bodyPr/>
          <a:lstStyle/>
          <a:p>
            <a:fld id="{82D57526-0F10-48B5-B349-EE9E5879D60B}" type="slidenum">
              <a:rPr lang="en-US" smtClean="0"/>
              <a:t>9</a:t>
            </a:fld>
            <a:endParaRPr lang="en-US"/>
          </a:p>
        </p:txBody>
      </p:sp>
    </p:spTree>
    <p:extLst>
      <p:ext uri="{BB962C8B-B14F-4D97-AF65-F5344CB8AC3E}">
        <p14:creationId xmlns:p14="http://schemas.microsoft.com/office/powerpoint/2010/main" val="262047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Follow our </a:t>
            </a:r>
            <a:r>
              <a:rPr lang="en-US" sz="1200" b="0" i="0" u="sng" kern="1200">
                <a:solidFill>
                  <a:schemeClr val="tx1"/>
                </a:solidFill>
                <a:effectLst/>
                <a:latin typeface="+mn-lt"/>
                <a:ea typeface="+mn-ea"/>
                <a:cs typeface="+mn-cs"/>
                <a:hlinkClick r:id="rId3"/>
              </a:rPr>
              <a:t>Ready for Kindergarten</a:t>
            </a:r>
            <a:r>
              <a:rPr lang="en-US" sz="1200" b="0" i="0" kern="1200">
                <a:solidFill>
                  <a:schemeClr val="tx1"/>
                </a:solidFill>
                <a:effectLst/>
                <a:latin typeface="+mn-lt"/>
                <a:ea typeface="+mn-ea"/>
                <a:cs typeface="+mn-cs"/>
              </a:rPr>
              <a:t> monthly checklist to make sure your child is ready for Kindergarten!</a:t>
            </a:r>
          </a:p>
          <a:p>
            <a:r>
              <a:rPr lang="en-US"/>
              <a:t>https://hillsboroughschools.org/docs/00/00/24/24/CountdownKindergartenChecklist.pdf</a:t>
            </a:r>
          </a:p>
        </p:txBody>
      </p:sp>
      <p:sp>
        <p:nvSpPr>
          <p:cNvPr id="4" name="Slide Number Placeholder 3"/>
          <p:cNvSpPr>
            <a:spLocks noGrp="1"/>
          </p:cNvSpPr>
          <p:nvPr>
            <p:ph type="sldNum" sz="quarter" idx="10"/>
          </p:nvPr>
        </p:nvSpPr>
        <p:spPr/>
        <p:txBody>
          <a:bodyPr/>
          <a:lstStyle/>
          <a:p>
            <a:fld id="{82D57526-0F10-48B5-B349-EE9E5879D60B}" type="slidenum">
              <a:rPr lang="en-US" smtClean="0"/>
              <a:t>10</a:t>
            </a:fld>
            <a:endParaRPr lang="en-US"/>
          </a:p>
        </p:txBody>
      </p:sp>
    </p:spTree>
    <p:extLst>
      <p:ext uri="{BB962C8B-B14F-4D97-AF65-F5344CB8AC3E}">
        <p14:creationId xmlns:p14="http://schemas.microsoft.com/office/powerpoint/2010/main" val="103190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Florida’s Office of Early Learning Development Standards document – Birth to Kindergarten:  http://flbt5.floridaearlylearning.com/docs/OEL-SR15BtoK.pdf</a:t>
            </a:r>
          </a:p>
          <a:p>
            <a:endParaRPr lang="en-US"/>
          </a:p>
        </p:txBody>
      </p:sp>
      <p:sp>
        <p:nvSpPr>
          <p:cNvPr id="4" name="Slide Number Placeholder 3"/>
          <p:cNvSpPr>
            <a:spLocks noGrp="1"/>
          </p:cNvSpPr>
          <p:nvPr>
            <p:ph type="sldNum" sz="quarter" idx="10"/>
          </p:nvPr>
        </p:nvSpPr>
        <p:spPr/>
        <p:txBody>
          <a:bodyPr/>
          <a:lstStyle/>
          <a:p>
            <a:fld id="{82D57526-0F10-48B5-B349-EE9E5879D60B}" type="slidenum">
              <a:rPr lang="en-US" smtClean="0"/>
              <a:t>13</a:t>
            </a:fld>
            <a:endParaRPr lang="en-US"/>
          </a:p>
        </p:txBody>
      </p:sp>
    </p:spTree>
    <p:extLst>
      <p:ext uri="{BB962C8B-B14F-4D97-AF65-F5344CB8AC3E}">
        <p14:creationId xmlns:p14="http://schemas.microsoft.com/office/powerpoint/2010/main" val="314942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63195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6687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25219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87770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2600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4239168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309364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9238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96944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F7BFBF-2C7B-4087-840D-026A0A390210}"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93137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F7BFBF-2C7B-4087-840D-026A0A390210}"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25232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F7BFBF-2C7B-4087-840D-026A0A390210}" type="datetimeFigureOut">
              <a:rPr lang="en-US" smtClean="0"/>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04103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3F7BFBF-2C7B-4087-840D-026A0A390210}" type="datetimeFigureOut">
              <a:rPr lang="en-US" smtClean="0"/>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207828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7BFBF-2C7B-4087-840D-026A0A390210}" type="datetimeFigureOut">
              <a:rPr lang="en-US" smtClean="0"/>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03036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F7BFBF-2C7B-4087-840D-026A0A390210}"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80758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F7BFBF-2C7B-4087-840D-026A0A390210}"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BA1A9-A339-4A4B-AC09-B77562A11083}" type="slidenum">
              <a:rPr lang="en-US" smtClean="0"/>
              <a:t>‹#›</a:t>
            </a:fld>
            <a:endParaRPr lang="en-US"/>
          </a:p>
        </p:txBody>
      </p:sp>
    </p:spTree>
    <p:extLst>
      <p:ext uri="{BB962C8B-B14F-4D97-AF65-F5344CB8AC3E}">
        <p14:creationId xmlns:p14="http://schemas.microsoft.com/office/powerpoint/2010/main" val="131825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F7BFBF-2C7B-4087-840D-026A0A390210}" type="datetimeFigureOut">
              <a:rPr lang="en-US" smtClean="0"/>
              <a:t>2/21/2025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7FBA1A9-A339-4A4B-AC09-B77562A11083}" type="slidenum">
              <a:rPr lang="en-US" smtClean="0"/>
              <a:t>‹#›</a:t>
            </a:fld>
            <a:endParaRPr lang="en-US"/>
          </a:p>
        </p:txBody>
      </p:sp>
    </p:spTree>
    <p:extLst>
      <p:ext uri="{BB962C8B-B14F-4D97-AF65-F5344CB8AC3E}">
        <p14:creationId xmlns:p14="http://schemas.microsoft.com/office/powerpoint/2010/main" val="801845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11/relationships/webextension" Target="../webextensions/webextension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sdhc.k12.fl.us/doc/list/early-childhood-programs-and-kindergarten/voluntar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floridahealth.gov/PROGRAMS-AND-SERVICES/CHILDRENS-HEALTH/school-health/_documents/school-health-entry-exam-form-dh3040-chp-07-2013.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www.floridahealth.gov/programs-and-services/immunization/_documents/dh-680-sample.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5665" y="52917"/>
            <a:ext cx="12715189"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2431" y="5578981"/>
            <a:ext cx="1624587" cy="1624587"/>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Breaktime">
                <a:extLst>
                  <a:ext uri="{FF2B5EF4-FFF2-40B4-BE49-F238E27FC236}">
                    <a16:creationId xmlns:a16="http://schemas.microsoft.com/office/drawing/2014/main" id="{ADEDF4A6-861C-BC45-AD97-9EC556B6BFD5}"/>
                  </a:ext>
                </a:extLst>
              </p:cNvPr>
              <p:cNvGraphicFramePr>
                <a:graphicFrameLocks noGrp="1"/>
              </p:cNvGraphicFramePr>
              <p:nvPr>
                <p:extLst>
                  <p:ext uri="{D42A27DB-BD31-4B8C-83A1-F6EECF244321}">
                    <p14:modId xmlns:p14="http://schemas.microsoft.com/office/powerpoint/2010/main" val="3238609216"/>
                  </p:ext>
                </p:extLst>
              </p:nvPr>
            </p:nvGraphicFramePr>
            <p:xfrm>
              <a:off x="326518" y="4357399"/>
              <a:ext cx="6813550" cy="2443163"/>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p:pic>
            <p:nvPicPr>
              <p:cNvPr id="3" name="Add-in 2" title="Breaktime">
                <a:extLst>
                  <a:ext uri="{FF2B5EF4-FFF2-40B4-BE49-F238E27FC236}">
                    <a16:creationId xmlns:a16="http://schemas.microsoft.com/office/drawing/2014/main" id="{ADEDF4A6-861C-BC45-AD97-9EC556B6BFD5}"/>
                  </a:ext>
                </a:extLst>
              </p:cNvPr>
              <p:cNvPicPr>
                <a:picLocks noGrp="1" noRot="1" noChangeAspect="1" noMove="1" noResize="1" noEditPoints="1" noAdjustHandles="1" noChangeArrowheads="1" noChangeShapeType="1"/>
              </p:cNvPicPr>
              <p:nvPr/>
            </p:nvPicPr>
            <p:blipFill>
              <a:blip r:embed="rId6"/>
              <a:stretch>
                <a:fillRect/>
              </a:stretch>
            </p:blipFill>
            <p:spPr>
              <a:xfrm>
                <a:off x="326518" y="4357399"/>
                <a:ext cx="6813550" cy="2443163"/>
              </a:xfrm>
              <a:prstGeom prst="rect">
                <a:avLst/>
              </a:prstGeom>
            </p:spPr>
          </p:pic>
        </mc:Fallback>
      </mc:AlternateContent>
    </p:spTree>
    <p:extLst>
      <p:ext uri="{BB962C8B-B14F-4D97-AF65-F5344CB8AC3E}">
        <p14:creationId xmlns:p14="http://schemas.microsoft.com/office/powerpoint/2010/main" val="379235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pPr algn="ctr"/>
            <a:r>
              <a:rPr lang="en-US" b="1"/>
              <a:t>Summer VPK TBD </a:t>
            </a:r>
            <a:br>
              <a:rPr lang="en-US" b="1"/>
            </a:br>
            <a:br>
              <a:rPr lang="en-US"/>
            </a:br>
            <a:endParaRPr lang="en-US"/>
          </a:p>
        </p:txBody>
      </p:sp>
      <p:sp>
        <p:nvSpPr>
          <p:cNvPr id="3" name="Content Placeholder 2"/>
          <p:cNvSpPr>
            <a:spLocks noGrp="1"/>
          </p:cNvSpPr>
          <p:nvPr>
            <p:ph idx="1"/>
          </p:nvPr>
        </p:nvSpPr>
        <p:spPr>
          <a:xfrm>
            <a:off x="1962151" y="1359242"/>
            <a:ext cx="8048624" cy="4460789"/>
          </a:xfrm>
        </p:spPr>
        <p:txBody>
          <a:bodyPr vert="horz" lIns="91440" tIns="45720" rIns="91440" bIns="45720" rtlCol="0" anchor="t">
            <a:normAutofit/>
          </a:bodyPr>
          <a:lstStyle/>
          <a:p>
            <a:r>
              <a:rPr lang="en-US" sz="1600" b="1" dirty="0">
                <a:solidFill>
                  <a:schemeClr val="tx1"/>
                </a:solidFill>
              </a:rPr>
              <a:t>Florida's Voluntary Prekindergarten Program (VPK)</a:t>
            </a:r>
          </a:p>
          <a:p>
            <a:pPr lvl="1"/>
            <a:r>
              <a:rPr lang="en-US" dirty="0"/>
              <a:t>All of Florida's four-year-olds have access to </a:t>
            </a:r>
            <a:r>
              <a:rPr lang="en-US" b="1" dirty="0"/>
              <a:t>free, quality prekindergarten programs.</a:t>
            </a:r>
          </a:p>
          <a:p>
            <a:pPr marL="0" indent="0">
              <a:spcBef>
                <a:spcPts val="0"/>
              </a:spcBef>
              <a:buNone/>
            </a:pPr>
            <a:r>
              <a:rPr lang="en-US" sz="1600" dirty="0">
                <a:solidFill>
                  <a:schemeClr val="accent1"/>
                </a:solidFill>
                <a:hlinkClick r:id="rId3"/>
              </a:rPr>
              <a:t>https://www.sdhc.k12.fl.us/doc/list/early-childhood-programs-and-kindergarten/voluntary-</a:t>
            </a:r>
            <a:endParaRPr lang="en-US" sz="1600" dirty="0">
              <a:solidFill>
                <a:schemeClr val="accent1"/>
              </a:solidFill>
            </a:endParaRPr>
          </a:p>
          <a:p>
            <a:pPr marL="0">
              <a:spcBef>
                <a:spcPts val="0"/>
              </a:spcBef>
            </a:pPr>
            <a:r>
              <a:rPr lang="en-US" sz="1600" dirty="0"/>
              <a:t>FREE Summer program to ensure kindergarten readiness (dates and times to be determined)</a:t>
            </a:r>
          </a:p>
          <a:p>
            <a:pPr marL="0">
              <a:spcBef>
                <a:spcPts val="0"/>
              </a:spcBef>
            </a:pPr>
            <a:r>
              <a:rPr lang="en-US" sz="1600" dirty="0"/>
              <a:t>Approximately 20 sites throughout the district (sites to be determined)</a:t>
            </a:r>
          </a:p>
          <a:p>
            <a:pPr marL="0">
              <a:spcBef>
                <a:spcPts val="0"/>
              </a:spcBef>
            </a:pPr>
            <a:r>
              <a:rPr lang="en-US" sz="1600" dirty="0"/>
              <a:t>Registration requirements: proof of birth, proof of residence and a shot record</a:t>
            </a:r>
          </a:p>
          <a:p>
            <a:pPr marL="0">
              <a:spcBef>
                <a:spcPts val="0"/>
              </a:spcBef>
            </a:pPr>
            <a:r>
              <a:rPr lang="en-US" sz="1600" dirty="0"/>
              <a:t>Child must be eligible to start kindergarten in August 2025</a:t>
            </a:r>
          </a:p>
          <a:p>
            <a:pPr marL="0" indent="0">
              <a:spcBef>
                <a:spcPts val="0"/>
              </a:spcBef>
              <a:buNone/>
            </a:pPr>
            <a:r>
              <a:rPr lang="en-US" sz="1600" dirty="0"/>
              <a:t>      (5 by September 1, 2025)</a:t>
            </a:r>
          </a:p>
          <a:p>
            <a:pPr marL="0">
              <a:spcBef>
                <a:spcPts val="0"/>
              </a:spcBef>
            </a:pPr>
            <a:r>
              <a:rPr lang="en-US" sz="1600" dirty="0"/>
              <a:t>Child may not have attended a school-year VPK</a:t>
            </a:r>
          </a:p>
          <a:p>
            <a:pPr algn="l" fontAlgn="base"/>
            <a:r>
              <a:rPr lang="en-US" sz="1800" b="0" i="0" dirty="0">
                <a:solidFill>
                  <a:srgbClr val="000000"/>
                </a:solidFill>
                <a:effectLst/>
                <a:latin typeface="Calibri" panose="020F0502020204030204" pitchFamily="34" charset="0"/>
              </a:rPr>
              <a:t>In Region 5 these following schools are open for VPK:</a:t>
            </a:r>
          </a:p>
          <a:p>
            <a:pPr marL="0" indent="0" fontAlgn="base">
              <a:buNone/>
            </a:pPr>
            <a:r>
              <a:rPr lang="en-US" dirty="0">
                <a:solidFill>
                  <a:srgbClr val="000000"/>
                </a:solidFill>
                <a:latin typeface="Calibri"/>
                <a:ea typeface="Calibri"/>
                <a:cs typeface="Calibri"/>
              </a:rPr>
              <a:t>          Schools TBD: </a:t>
            </a:r>
            <a:br>
              <a:rPr lang="en-US" dirty="0">
                <a:latin typeface="Calibri"/>
              </a:rPr>
            </a:br>
            <a:r>
              <a:rPr lang="en-US" dirty="0">
                <a:solidFill>
                  <a:srgbClr val="000000"/>
                </a:solidFill>
                <a:latin typeface="Calibri"/>
                <a:ea typeface="Calibri"/>
                <a:cs typeface="Calibri"/>
              </a:rPr>
              <a:t>          </a:t>
            </a:r>
            <a:r>
              <a:rPr lang="en-US" sz="1800" b="0" i="0" dirty="0">
                <a:solidFill>
                  <a:srgbClr val="000000"/>
                </a:solidFill>
                <a:effectLst/>
                <a:latin typeface="Calibri"/>
                <a:ea typeface="Calibri"/>
                <a:cs typeface="Calibri"/>
              </a:rPr>
              <a:t>Dates: </a:t>
            </a:r>
            <a:r>
              <a:rPr lang="en-US" dirty="0">
                <a:solidFill>
                  <a:srgbClr val="000000"/>
                </a:solidFill>
                <a:latin typeface="Calibri"/>
                <a:ea typeface="Calibri"/>
                <a:cs typeface="Calibri"/>
              </a:rPr>
              <a:t>TBD   </a:t>
            </a:r>
            <a:r>
              <a:rPr lang="en-US" sz="1800" b="0" i="0" dirty="0">
                <a:solidFill>
                  <a:srgbClr val="000000"/>
                </a:solidFill>
                <a:effectLst/>
                <a:latin typeface="Calibri"/>
                <a:ea typeface="Calibri"/>
                <a:cs typeface="Calibri"/>
              </a:rPr>
              <a:t> Time:7:00-5:30</a:t>
            </a:r>
          </a:p>
        </p:txBody>
      </p:sp>
      <p:pic>
        <p:nvPicPr>
          <p:cNvPr id="5" name="Picture 4"/>
          <p:cNvPicPr>
            <a:picLocks noChangeAspect="1"/>
          </p:cNvPicPr>
          <p:nvPr/>
        </p:nvPicPr>
        <p:blipFill>
          <a:blip r:embed="rId4"/>
          <a:stretch>
            <a:fillRect/>
          </a:stretch>
        </p:blipFill>
        <p:spPr>
          <a:xfrm>
            <a:off x="7392306" y="0"/>
            <a:ext cx="1755800" cy="16155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94912" y="2628512"/>
            <a:ext cx="2396794" cy="140696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34" y="5535618"/>
            <a:ext cx="2618315" cy="1322382"/>
          </a:xfrm>
          <a:prstGeom prst="rect">
            <a:avLst/>
          </a:prstGeom>
        </p:spPr>
      </p:pic>
      <p:pic>
        <p:nvPicPr>
          <p:cNvPr id="8" name="Picture 7"/>
          <p:cNvPicPr>
            <a:picLocks noChangeAspect="1"/>
          </p:cNvPicPr>
          <p:nvPr/>
        </p:nvPicPr>
        <p:blipFill>
          <a:blip r:embed="rId4"/>
          <a:stretch>
            <a:fillRect/>
          </a:stretch>
        </p:blipFill>
        <p:spPr>
          <a:xfrm flipV="1">
            <a:off x="10229849" y="5242420"/>
            <a:ext cx="1755800" cy="1615580"/>
          </a:xfrm>
          <a:prstGeom prst="rect">
            <a:avLst/>
          </a:prstGeom>
        </p:spPr>
      </p:pic>
    </p:spTree>
    <p:extLst>
      <p:ext uri="{BB962C8B-B14F-4D97-AF65-F5344CB8AC3E}">
        <p14:creationId xmlns:p14="http://schemas.microsoft.com/office/powerpoint/2010/main" val="325494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14425"/>
          </a:xfrm>
        </p:spPr>
        <p:txBody>
          <a:bodyPr>
            <a:normAutofit fontScale="90000"/>
          </a:bodyPr>
          <a:lstStyle/>
          <a:p>
            <a:r>
              <a:rPr lang="en-US" b="1"/>
              <a:t>Steps to be ready!</a:t>
            </a:r>
            <a:br>
              <a:rPr lang="en-US" b="1"/>
            </a:br>
            <a:br>
              <a:rPr lang="en-US" b="1"/>
            </a:br>
            <a:br>
              <a:rPr lang="en-US"/>
            </a:br>
            <a:endParaRPr lang="en-US"/>
          </a:p>
        </p:txBody>
      </p:sp>
      <p:sp>
        <p:nvSpPr>
          <p:cNvPr id="3" name="Content Placeholder 2"/>
          <p:cNvSpPr>
            <a:spLocks noGrp="1"/>
          </p:cNvSpPr>
          <p:nvPr>
            <p:ph idx="1"/>
          </p:nvPr>
        </p:nvSpPr>
        <p:spPr>
          <a:xfrm>
            <a:off x="677334" y="1809751"/>
            <a:ext cx="8596668" cy="3666137"/>
          </a:xfrm>
        </p:spPr>
        <p:txBody>
          <a:bodyPr/>
          <a:lstStyle/>
          <a:p>
            <a:endParaRPr lang="en-US"/>
          </a:p>
          <a:p>
            <a:r>
              <a:rPr lang="en-US" b="1"/>
              <a:t>Cognitive - Ready to Read</a:t>
            </a:r>
          </a:p>
          <a:p>
            <a:pPr lvl="1"/>
            <a:r>
              <a:rPr lang="en-US"/>
              <a:t>Knowledge of letters &amp; sounds, numbers, ability to focus on tasks</a:t>
            </a:r>
          </a:p>
          <a:p>
            <a:r>
              <a:rPr lang="en-US" b="1"/>
              <a:t>Social</a:t>
            </a:r>
          </a:p>
          <a:p>
            <a:pPr lvl="1"/>
            <a:r>
              <a:rPr lang="en-US"/>
              <a:t>Plays well with others, shares, resolves conflicts with words</a:t>
            </a:r>
          </a:p>
          <a:p>
            <a:pPr lvl="1"/>
            <a:r>
              <a:rPr lang="en-US"/>
              <a:t>Opportunities to play with other children, sports, park</a:t>
            </a:r>
          </a:p>
        </p:txBody>
      </p:sp>
      <p:pic>
        <p:nvPicPr>
          <p:cNvPr id="5" name="Picture 4"/>
          <p:cNvPicPr>
            <a:picLocks noChangeAspect="1"/>
          </p:cNvPicPr>
          <p:nvPr/>
        </p:nvPicPr>
        <p:blipFill>
          <a:blip r:embed="rId2"/>
          <a:stretch>
            <a:fillRect/>
          </a:stretch>
        </p:blipFill>
        <p:spPr>
          <a:xfrm>
            <a:off x="7750936" y="2877891"/>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806" y="0"/>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4048418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14425"/>
          </a:xfrm>
        </p:spPr>
        <p:txBody>
          <a:bodyPr>
            <a:normAutofit fontScale="90000"/>
          </a:bodyPr>
          <a:lstStyle/>
          <a:p>
            <a:r>
              <a:rPr lang="en-US" b="1"/>
              <a:t>Steps to be ready!</a:t>
            </a:r>
            <a:br>
              <a:rPr lang="en-US" b="1"/>
            </a:br>
            <a:br>
              <a:rPr lang="en-US" b="1"/>
            </a:br>
            <a:br>
              <a:rPr lang="en-US"/>
            </a:br>
            <a:endParaRPr lang="en-US"/>
          </a:p>
        </p:txBody>
      </p:sp>
      <p:sp>
        <p:nvSpPr>
          <p:cNvPr id="3" name="Content Placeholder 2"/>
          <p:cNvSpPr>
            <a:spLocks noGrp="1"/>
          </p:cNvSpPr>
          <p:nvPr>
            <p:ph idx="1"/>
          </p:nvPr>
        </p:nvSpPr>
        <p:spPr>
          <a:xfrm>
            <a:off x="677334" y="1809751"/>
            <a:ext cx="8596668" cy="3666137"/>
          </a:xfrm>
        </p:spPr>
        <p:txBody>
          <a:bodyPr/>
          <a:lstStyle/>
          <a:p>
            <a:endParaRPr lang="en-US" dirty="0"/>
          </a:p>
          <a:p>
            <a:r>
              <a:rPr lang="en-US" b="1" dirty="0"/>
              <a:t>Physical</a:t>
            </a:r>
          </a:p>
          <a:p>
            <a:pPr lvl="1"/>
            <a:r>
              <a:rPr lang="en-US" dirty="0"/>
              <a:t>Throwing, skipping, monkey bars</a:t>
            </a:r>
          </a:p>
          <a:p>
            <a:pPr lvl="1"/>
            <a:r>
              <a:rPr lang="en-US" dirty="0"/>
              <a:t>Use pencils, pens, markers, cutting with safety scissors, tweezers, &amp; buttoning</a:t>
            </a:r>
          </a:p>
          <a:p>
            <a:pPr lvl="1"/>
            <a:r>
              <a:rPr lang="en-US" dirty="0"/>
              <a:t>Opening and closing lunch items (juice, snack bags, etc.)</a:t>
            </a:r>
          </a:p>
          <a:p>
            <a:r>
              <a:rPr lang="en-US" b="1" dirty="0"/>
              <a:t>Emotional</a:t>
            </a:r>
          </a:p>
          <a:p>
            <a:pPr lvl="1"/>
            <a:r>
              <a:rPr lang="en-US" dirty="0"/>
              <a:t>Self-control, avoids melt downs, able to wait for a turn, comfortable with new environments and with new people </a:t>
            </a:r>
          </a:p>
          <a:p>
            <a:pPr lvl="1"/>
            <a:r>
              <a:rPr lang="en-US" dirty="0"/>
              <a:t>Visit a variety of places like libraries, museums, future school</a:t>
            </a:r>
          </a:p>
          <a:p>
            <a:pPr lvl="1"/>
            <a:endParaRPr lang="en-US" dirty="0"/>
          </a:p>
          <a:p>
            <a:endParaRPr lang="en-US" dirty="0"/>
          </a:p>
          <a:p>
            <a:pPr lvl="1"/>
            <a:endParaRPr lang="en-US" dirty="0"/>
          </a:p>
        </p:txBody>
      </p:sp>
      <p:pic>
        <p:nvPicPr>
          <p:cNvPr id="5" name="Picture 4"/>
          <p:cNvPicPr>
            <a:picLocks noChangeAspect="1"/>
          </p:cNvPicPr>
          <p:nvPr/>
        </p:nvPicPr>
        <p:blipFill>
          <a:blip r:embed="rId2"/>
          <a:stretch>
            <a:fillRect/>
          </a:stretch>
        </p:blipFill>
        <p:spPr>
          <a:xfrm>
            <a:off x="5560186" y="5242420"/>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806" y="0"/>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114596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14425"/>
          </a:xfrm>
        </p:spPr>
        <p:txBody>
          <a:bodyPr>
            <a:normAutofit fontScale="90000"/>
          </a:bodyPr>
          <a:lstStyle/>
          <a:p>
            <a:r>
              <a:rPr lang="en-US" b="1"/>
              <a:t>Steps to be ready!</a:t>
            </a:r>
            <a:br>
              <a:rPr lang="en-US" b="1"/>
            </a:br>
            <a:br>
              <a:rPr lang="en-US" b="1"/>
            </a:br>
            <a:br>
              <a:rPr lang="en-US"/>
            </a:br>
            <a:endParaRPr lang="en-US"/>
          </a:p>
        </p:txBody>
      </p:sp>
      <p:sp>
        <p:nvSpPr>
          <p:cNvPr id="3" name="Content Placeholder 2"/>
          <p:cNvSpPr>
            <a:spLocks noGrp="1"/>
          </p:cNvSpPr>
          <p:nvPr>
            <p:ph idx="1"/>
          </p:nvPr>
        </p:nvSpPr>
        <p:spPr>
          <a:xfrm>
            <a:off x="677334" y="1061545"/>
            <a:ext cx="8596668" cy="4820271"/>
          </a:xfrm>
        </p:spPr>
        <p:txBody>
          <a:bodyPr/>
          <a:lstStyle/>
          <a:p>
            <a:endParaRPr lang="en-US" dirty="0"/>
          </a:p>
          <a:p>
            <a:r>
              <a:rPr lang="en-US" b="1" dirty="0"/>
              <a:t>Prepare your child for the role of “student”</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Behavior that promotes learning</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Participation in the classroom family </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Active listening throughout the day</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Responsibility (getting work done)</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Independence</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Effort</a:t>
            </a:r>
            <a:endParaRPr lang="en-US" dirty="0"/>
          </a:p>
          <a:p>
            <a:pPr marL="1856232" indent="-576072" fontAlgn="base">
              <a:lnSpc>
                <a:spcPct val="90000"/>
              </a:lnSpc>
              <a:spcBef>
                <a:spcPts val="800"/>
              </a:spcBef>
            </a:pPr>
            <a:r>
              <a:rPr lang="en-US" dirty="0">
                <a:solidFill>
                  <a:srgbClr val="000000"/>
                </a:solidFill>
                <a:latin typeface="Euphemia" panose="020B0503040102020104" pitchFamily="34" charset="0"/>
              </a:rPr>
              <a:t>Self-sufficiency in the restroom   </a:t>
            </a:r>
          </a:p>
          <a:p>
            <a:pPr marL="1856232" indent="-576072" fontAlgn="base">
              <a:lnSpc>
                <a:spcPct val="90000"/>
              </a:lnSpc>
              <a:spcBef>
                <a:spcPts val="800"/>
              </a:spcBef>
            </a:pPr>
            <a:r>
              <a:rPr lang="en-US" dirty="0">
                <a:solidFill>
                  <a:srgbClr val="000000"/>
                </a:solidFill>
                <a:latin typeface="Euphemia" panose="020B0503040102020104" pitchFamily="34" charset="0"/>
              </a:rPr>
              <a:t>Self-sufficiency at lunch    </a:t>
            </a:r>
          </a:p>
          <a:p>
            <a:pPr marL="1280160" indent="0" fontAlgn="base">
              <a:lnSpc>
                <a:spcPct val="90000"/>
              </a:lnSpc>
              <a:spcBef>
                <a:spcPts val="800"/>
              </a:spcBef>
              <a:buNone/>
            </a:pPr>
            <a:endParaRPr lang="en-US" dirty="0">
              <a:solidFill>
                <a:srgbClr val="000000"/>
              </a:solidFill>
              <a:latin typeface="Euphemia" panose="020B0503040102020104" pitchFamily="34" charset="0"/>
            </a:endParaRPr>
          </a:p>
          <a:p>
            <a:pPr marL="1280160" indent="0" fontAlgn="base">
              <a:lnSpc>
                <a:spcPct val="90000"/>
              </a:lnSpc>
              <a:spcBef>
                <a:spcPts val="800"/>
              </a:spcBef>
              <a:buNone/>
            </a:pPr>
            <a:r>
              <a:rPr lang="en-US" dirty="0">
                <a:solidFill>
                  <a:srgbClr val="000000"/>
                </a:solidFill>
                <a:latin typeface="Euphemia" panose="020B0503040102020104" pitchFamily="34" charset="0"/>
              </a:rPr>
              <a:t>*Check out our Getting Ready </a:t>
            </a:r>
            <a:r>
              <a:rPr lang="en-US">
                <a:solidFill>
                  <a:srgbClr val="000000"/>
                </a:solidFill>
                <a:latin typeface="Euphemia" panose="020B0503040102020104" pitchFamily="34" charset="0"/>
              </a:rPr>
              <a:t>for Kindergarten </a:t>
            </a:r>
            <a:r>
              <a:rPr lang="en-US" dirty="0">
                <a:solidFill>
                  <a:srgbClr val="000000"/>
                </a:solidFill>
                <a:latin typeface="Euphemia" panose="020B0503040102020104" pitchFamily="34" charset="0"/>
              </a:rPr>
              <a:t>table before you leave today! *           </a:t>
            </a:r>
            <a:endParaRPr lang="en-US" dirty="0"/>
          </a:p>
          <a:p>
            <a:endParaRPr lang="en-US" b="1" dirty="0"/>
          </a:p>
          <a:p>
            <a:pPr lvl="1"/>
            <a:endParaRPr lang="en-US" dirty="0"/>
          </a:p>
          <a:p>
            <a:endParaRPr lang="en-US" dirty="0"/>
          </a:p>
          <a:p>
            <a:pPr lvl="1"/>
            <a:endParaRPr lang="en-US" dirty="0"/>
          </a:p>
        </p:txBody>
      </p:sp>
      <p:pic>
        <p:nvPicPr>
          <p:cNvPr id="5" name="Picture 4"/>
          <p:cNvPicPr>
            <a:picLocks noChangeAspect="1"/>
          </p:cNvPicPr>
          <p:nvPr/>
        </p:nvPicPr>
        <p:blipFill>
          <a:blip r:embed="rId3"/>
          <a:stretch>
            <a:fillRect/>
          </a:stretch>
        </p:blipFill>
        <p:spPr>
          <a:xfrm>
            <a:off x="5560186" y="5242420"/>
            <a:ext cx="1755800" cy="16155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806" y="0"/>
            <a:ext cx="3228975" cy="1895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202367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B433-82F7-5642-AD99-6DA92F7ACB4A}"/>
              </a:ext>
            </a:extLst>
          </p:cNvPr>
          <p:cNvSpPr>
            <a:spLocks noGrp="1"/>
          </p:cNvSpPr>
          <p:nvPr>
            <p:ph type="title"/>
          </p:nvPr>
        </p:nvSpPr>
        <p:spPr>
          <a:xfrm>
            <a:off x="677334" y="0"/>
            <a:ext cx="10066866" cy="6738257"/>
          </a:xfrm>
        </p:spPr>
        <p:txBody>
          <a:bodyPr>
            <a:normAutofit fontScale="90000"/>
          </a:bodyPr>
          <a:lstStyle/>
          <a:p>
            <a:pPr algn="ctr" fontAlgn="base"/>
            <a:r>
              <a:rPr lang="en-US" dirty="0"/>
              <a:t>       Mrs. Nicosia     </a:t>
            </a:r>
            <a:br>
              <a:rPr lang="en-US" dirty="0"/>
            </a:br>
            <a:r>
              <a:rPr lang="en-US" dirty="0"/>
              <a:t>   Gifted Lead Teacher</a:t>
            </a:r>
            <a:r>
              <a:rPr lang="en-US" sz="2200" dirty="0"/>
              <a:t>	</a:t>
            </a:r>
            <a:br>
              <a:rPr lang="en-US" sz="2200" dirty="0"/>
            </a:br>
            <a:br>
              <a:rPr lang="en-US" sz="2200" dirty="0"/>
            </a:br>
            <a:br>
              <a:rPr lang="en-US" sz="3100" dirty="0"/>
            </a:br>
            <a:r>
              <a:rPr lang="en-US" sz="3100" dirty="0"/>
              <a:t>Kindergarten and Gifted</a:t>
            </a:r>
            <a:br>
              <a:rPr lang="en-US" sz="2200" dirty="0"/>
            </a:br>
            <a:br>
              <a:rPr lang="en-US" sz="2200" dirty="0"/>
            </a:br>
            <a:r>
              <a:rPr lang="en-US" sz="2200" dirty="0">
                <a:solidFill>
                  <a:schemeClr val="tx1"/>
                </a:solidFill>
              </a:rPr>
              <a:t>At BSE there are several opportunities for your child to be challenged and enriched in their classroom. </a:t>
            </a:r>
            <a:br>
              <a:rPr lang="en-US" sz="2200" dirty="0">
                <a:solidFill>
                  <a:schemeClr val="tx1"/>
                </a:solidFill>
              </a:rPr>
            </a:br>
            <a:r>
              <a:rPr lang="en-US" sz="2200" dirty="0">
                <a:solidFill>
                  <a:schemeClr val="tx1"/>
                </a:solidFill>
              </a:rPr>
              <a:t>Students that are identified as gifted in kindergarten receive gifted enrichment services during the week with our Boyette Springs Gifted Teacher.</a:t>
            </a:r>
            <a:br>
              <a:rPr lang="en-US" sz="2200" dirty="0">
                <a:solidFill>
                  <a:schemeClr val="tx1"/>
                </a:solidFill>
              </a:rPr>
            </a:br>
            <a:br>
              <a:rPr lang="en-US" sz="2200" dirty="0">
                <a:solidFill>
                  <a:schemeClr val="tx1"/>
                </a:solidFill>
              </a:rPr>
            </a:br>
            <a:r>
              <a:rPr lang="en-US" sz="2200" dirty="0">
                <a:solidFill>
                  <a:schemeClr val="tx1"/>
                </a:solidFill>
              </a:rPr>
              <a:t> Our Center for Gifted Studies is a separate CHOICE program that begins in First Grade</a:t>
            </a:r>
            <a:br>
              <a:rPr lang="en-US" sz="2200" dirty="0">
                <a:solidFill>
                  <a:schemeClr val="tx1"/>
                </a:solidFill>
              </a:rPr>
            </a:br>
            <a:r>
              <a:rPr lang="en-US" sz="2200" dirty="0">
                <a:solidFill>
                  <a:schemeClr val="tx1"/>
                </a:solidFill>
              </a:rPr>
              <a:t>If you think your child might have gifted traits or want further information you can look on our school's website or reach out to Mrs. Nicosia, Gifted Lead Teacher </a:t>
            </a:r>
            <a:br>
              <a:rPr lang="en-US" sz="2200" dirty="0">
                <a:solidFill>
                  <a:schemeClr val="tx1"/>
                </a:solidFill>
              </a:rPr>
            </a:br>
            <a:r>
              <a:rPr lang="en-US" sz="2200" dirty="0">
                <a:solidFill>
                  <a:schemeClr val="tx1"/>
                </a:solidFill>
              </a:rPr>
              <a:t>CHOICE Programs</a:t>
            </a:r>
            <a:br>
              <a:rPr lang="en-US" sz="2200" dirty="0">
                <a:solidFill>
                  <a:schemeClr val="tx1"/>
                </a:solidFill>
              </a:rPr>
            </a:br>
            <a:r>
              <a:rPr lang="en-US" sz="2200" dirty="0">
                <a:solidFill>
                  <a:schemeClr val="tx1"/>
                </a:solidFill>
              </a:rPr>
              <a:t>If you are not currently zoned for Boyette Springs Elementary and are interested in joining us for kindergarten, please visit the Hillsborough County Website that has information on how to apply for the CHOICE lottery system. </a:t>
            </a:r>
            <a:br>
              <a:rPr lang="en-US" sz="2200" dirty="0">
                <a:solidFill>
                  <a:schemeClr val="tx1"/>
                </a:solidFill>
              </a:rPr>
            </a:br>
            <a:br>
              <a:rPr lang="en-US" dirty="0"/>
            </a:br>
            <a:br>
              <a:rPr lang="en-US" sz="3200" dirty="0"/>
            </a:br>
            <a:r>
              <a:rPr lang="en-US" sz="3200" dirty="0"/>
              <a:t>		</a:t>
            </a:r>
          </a:p>
        </p:txBody>
      </p:sp>
      <p:pic>
        <p:nvPicPr>
          <p:cNvPr id="3" name="Picture 2" descr="A person smiling at camera&#10;&#10;Description automatically generated">
            <a:extLst>
              <a:ext uri="{FF2B5EF4-FFF2-40B4-BE49-F238E27FC236}">
                <a16:creationId xmlns:a16="http://schemas.microsoft.com/office/drawing/2014/main" id="{84B91CEF-0502-CF1E-0FA8-7FC4C7685139}"/>
              </a:ext>
            </a:extLst>
          </p:cNvPr>
          <p:cNvPicPr>
            <a:picLocks noChangeAspect="1"/>
          </p:cNvPicPr>
          <p:nvPr/>
        </p:nvPicPr>
        <p:blipFill>
          <a:blip r:embed="rId2"/>
          <a:stretch>
            <a:fillRect/>
          </a:stretch>
        </p:blipFill>
        <p:spPr>
          <a:xfrm>
            <a:off x="1112744" y="228599"/>
            <a:ext cx="1603752" cy="2137279"/>
          </a:xfrm>
          <a:prstGeom prst="rect">
            <a:avLst/>
          </a:prstGeom>
        </p:spPr>
      </p:pic>
    </p:spTree>
    <p:extLst>
      <p:ext uri="{BB962C8B-B14F-4D97-AF65-F5344CB8AC3E}">
        <p14:creationId xmlns:p14="http://schemas.microsoft.com/office/powerpoint/2010/main" val="275452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3067-D428-7748-9517-A35D8EB07627}"/>
              </a:ext>
            </a:extLst>
          </p:cNvPr>
          <p:cNvSpPr>
            <a:spLocks noGrp="1"/>
          </p:cNvSpPr>
          <p:nvPr>
            <p:ph type="title"/>
          </p:nvPr>
        </p:nvSpPr>
        <p:spPr>
          <a:xfrm>
            <a:off x="264379" y="215273"/>
            <a:ext cx="5939776" cy="2271252"/>
          </a:xfrm>
        </p:spPr>
        <p:txBody>
          <a:bodyPr>
            <a:normAutofit/>
          </a:bodyPr>
          <a:lstStyle/>
          <a:p>
            <a:pPr algn="ctr"/>
            <a:r>
              <a:rPr lang="en-US" i="0" dirty="0">
                <a:effectLst/>
                <a:latin typeface="Segoe UI" panose="020B0502040204020203" pitchFamily="34" charset="0"/>
              </a:rPr>
              <a:t>Andrea Kilkenny</a:t>
            </a:r>
            <a:br>
              <a:rPr lang="en-US" dirty="0"/>
            </a:br>
            <a:r>
              <a:rPr lang="en-US" dirty="0"/>
              <a:t>School Clinic Information</a:t>
            </a:r>
          </a:p>
        </p:txBody>
      </p:sp>
      <p:sp>
        <p:nvSpPr>
          <p:cNvPr id="3" name="Content Placeholder 2">
            <a:extLst>
              <a:ext uri="{FF2B5EF4-FFF2-40B4-BE49-F238E27FC236}">
                <a16:creationId xmlns:a16="http://schemas.microsoft.com/office/drawing/2014/main" id="{2AAB3181-2FF0-094C-B693-D19E4EBD4C73}"/>
              </a:ext>
            </a:extLst>
          </p:cNvPr>
          <p:cNvSpPr>
            <a:spLocks noGrp="1"/>
          </p:cNvSpPr>
          <p:nvPr>
            <p:ph idx="1"/>
          </p:nvPr>
        </p:nvSpPr>
        <p:spPr>
          <a:xfrm>
            <a:off x="677334" y="3350292"/>
            <a:ext cx="8596668" cy="3880773"/>
          </a:xfrm>
        </p:spPr>
        <p:txBody>
          <a:bodyPr/>
          <a:lstStyle/>
          <a:p>
            <a:r>
              <a:rPr lang="en-US" dirty="0"/>
              <a:t>Entry Vaccinations and Physicals</a:t>
            </a:r>
          </a:p>
          <a:p>
            <a:r>
              <a:rPr lang="en-US" dirty="0"/>
              <a:t>Medications</a:t>
            </a:r>
          </a:p>
          <a:p>
            <a:r>
              <a:rPr lang="en-US" dirty="0"/>
              <a:t>Allergies</a:t>
            </a:r>
          </a:p>
          <a:p>
            <a:pPr marL="0" indent="0">
              <a:buNone/>
            </a:pPr>
            <a:r>
              <a:rPr lang="en-US" dirty="0"/>
              <a:t>     -Diet RX Form </a:t>
            </a:r>
          </a:p>
          <a:p>
            <a:r>
              <a:rPr lang="en-US" dirty="0"/>
              <a:t>Hearing and Vision Screenings </a:t>
            </a:r>
          </a:p>
          <a:p>
            <a:pPr marL="0" indent="0">
              <a:buNone/>
            </a:pPr>
            <a:r>
              <a:rPr lang="en-US" dirty="0"/>
              <a:t>     </a:t>
            </a:r>
          </a:p>
        </p:txBody>
      </p:sp>
      <p:pic>
        <p:nvPicPr>
          <p:cNvPr id="4" name="Picture 3" descr="A person wearing a blue shirt&#10;&#10;Description automatically generated">
            <a:extLst>
              <a:ext uri="{FF2B5EF4-FFF2-40B4-BE49-F238E27FC236}">
                <a16:creationId xmlns:a16="http://schemas.microsoft.com/office/drawing/2014/main" id="{8D14A423-5777-564D-38D8-A231CA1DE978}"/>
              </a:ext>
            </a:extLst>
          </p:cNvPr>
          <p:cNvPicPr>
            <a:picLocks noChangeAspect="1"/>
          </p:cNvPicPr>
          <p:nvPr/>
        </p:nvPicPr>
        <p:blipFill>
          <a:blip r:embed="rId2"/>
          <a:stretch>
            <a:fillRect/>
          </a:stretch>
        </p:blipFill>
        <p:spPr>
          <a:xfrm>
            <a:off x="6491555" y="215273"/>
            <a:ext cx="2035736" cy="2536265"/>
          </a:xfrm>
          <a:prstGeom prst="rect">
            <a:avLst/>
          </a:prstGeom>
        </p:spPr>
      </p:pic>
      <p:sp>
        <p:nvSpPr>
          <p:cNvPr id="5" name="TextBox 4">
            <a:extLst>
              <a:ext uri="{FF2B5EF4-FFF2-40B4-BE49-F238E27FC236}">
                <a16:creationId xmlns:a16="http://schemas.microsoft.com/office/drawing/2014/main" id="{D850C0F1-84CE-C73A-8DB0-ABA1D2CABC94}"/>
              </a:ext>
            </a:extLst>
          </p:cNvPr>
          <p:cNvSpPr txBox="1"/>
          <p:nvPr/>
        </p:nvSpPr>
        <p:spPr>
          <a:xfrm>
            <a:off x="6354132" y="2888627"/>
            <a:ext cx="2310581" cy="461665"/>
          </a:xfrm>
          <a:prstGeom prst="rect">
            <a:avLst/>
          </a:prstGeom>
          <a:noFill/>
        </p:spPr>
        <p:txBody>
          <a:bodyPr wrap="square" rtlCol="0">
            <a:spAutoFit/>
          </a:bodyPr>
          <a:lstStyle/>
          <a:p>
            <a:r>
              <a:rPr lang="en-US" sz="2400" dirty="0">
                <a:solidFill>
                  <a:srgbClr val="92D050"/>
                </a:solidFill>
              </a:rPr>
              <a:t>Ellen Ackerman</a:t>
            </a:r>
          </a:p>
        </p:txBody>
      </p:sp>
    </p:spTree>
    <p:extLst>
      <p:ext uri="{BB962C8B-B14F-4D97-AF65-F5344CB8AC3E}">
        <p14:creationId xmlns:p14="http://schemas.microsoft.com/office/powerpoint/2010/main" val="58851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709D-78FD-7C49-BFFE-A9C38498CD6D}"/>
              </a:ext>
            </a:extLst>
          </p:cNvPr>
          <p:cNvSpPr>
            <a:spLocks noGrp="1"/>
          </p:cNvSpPr>
          <p:nvPr>
            <p:ph type="title"/>
          </p:nvPr>
        </p:nvSpPr>
        <p:spPr/>
        <p:txBody>
          <a:bodyPr/>
          <a:lstStyle/>
          <a:p>
            <a:pPr algn="ctr"/>
            <a:r>
              <a:rPr lang="en-US" dirty="0"/>
              <a:t>Ms. Maria Flores </a:t>
            </a:r>
            <a:br>
              <a:rPr lang="en-US" dirty="0"/>
            </a:br>
            <a:r>
              <a:rPr lang="en-US" dirty="0"/>
              <a:t>Cafeteria Manager </a:t>
            </a:r>
          </a:p>
        </p:txBody>
      </p:sp>
      <p:sp>
        <p:nvSpPr>
          <p:cNvPr id="3" name="Content Placeholder 2">
            <a:extLst>
              <a:ext uri="{FF2B5EF4-FFF2-40B4-BE49-F238E27FC236}">
                <a16:creationId xmlns:a16="http://schemas.microsoft.com/office/drawing/2014/main" id="{14C5B9CB-CE6C-0D40-B2EB-D87871096675}"/>
              </a:ext>
            </a:extLst>
          </p:cNvPr>
          <p:cNvSpPr>
            <a:spLocks noGrp="1"/>
          </p:cNvSpPr>
          <p:nvPr>
            <p:ph idx="1"/>
          </p:nvPr>
        </p:nvSpPr>
        <p:spPr/>
        <p:txBody>
          <a:bodyPr/>
          <a:lstStyle/>
          <a:p>
            <a:r>
              <a:rPr lang="en-US"/>
              <a:t>Student numbers</a:t>
            </a:r>
          </a:p>
          <a:p>
            <a:r>
              <a:rPr lang="en-US"/>
              <a:t>Universal breakfast is free for all students.  Served between 7:10-7:40 am.</a:t>
            </a:r>
          </a:p>
          <a:p>
            <a:r>
              <a:rPr lang="en-US"/>
              <a:t>Free and Reduced Lunch- forms are available upon registration.  Online registration is available.</a:t>
            </a:r>
          </a:p>
          <a:p>
            <a:r>
              <a:rPr lang="en-US"/>
              <a:t>Current lunch price is $2.25</a:t>
            </a:r>
          </a:p>
        </p:txBody>
      </p:sp>
      <p:pic>
        <p:nvPicPr>
          <p:cNvPr id="4" name="Picture 3" descr="A person in a red shirt&#10;&#10;Description automatically generated">
            <a:extLst>
              <a:ext uri="{FF2B5EF4-FFF2-40B4-BE49-F238E27FC236}">
                <a16:creationId xmlns:a16="http://schemas.microsoft.com/office/drawing/2014/main" id="{318F05E1-421B-FED2-8C15-59D186EE66DC}"/>
              </a:ext>
            </a:extLst>
          </p:cNvPr>
          <p:cNvPicPr>
            <a:picLocks noChangeAspect="1"/>
          </p:cNvPicPr>
          <p:nvPr/>
        </p:nvPicPr>
        <p:blipFill>
          <a:blip r:embed="rId2"/>
          <a:stretch>
            <a:fillRect/>
          </a:stretch>
        </p:blipFill>
        <p:spPr>
          <a:xfrm>
            <a:off x="9113184" y="137272"/>
            <a:ext cx="2392456" cy="2392456"/>
          </a:xfrm>
          <a:prstGeom prst="rect">
            <a:avLst/>
          </a:prstGeom>
        </p:spPr>
      </p:pic>
    </p:spTree>
    <p:extLst>
      <p:ext uri="{BB962C8B-B14F-4D97-AF65-F5344CB8AC3E}">
        <p14:creationId xmlns:p14="http://schemas.microsoft.com/office/powerpoint/2010/main" val="2317987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Resources</a:t>
            </a:r>
            <a:br>
              <a:rPr lang="en-US" b="1"/>
            </a:br>
            <a:br>
              <a:rPr lang="en-US"/>
            </a:br>
            <a:endParaRPr lang="en-US"/>
          </a:p>
        </p:txBody>
      </p:sp>
      <p:sp>
        <p:nvSpPr>
          <p:cNvPr id="3" name="Content Placeholder 2"/>
          <p:cNvSpPr>
            <a:spLocks noGrp="1"/>
          </p:cNvSpPr>
          <p:nvPr>
            <p:ph idx="1"/>
          </p:nvPr>
        </p:nvSpPr>
        <p:spPr>
          <a:xfrm>
            <a:off x="2209800" y="1540043"/>
            <a:ext cx="7064202" cy="3954378"/>
          </a:xfrm>
        </p:spPr>
        <p:txBody>
          <a:bodyPr vert="horz" lIns="91440" tIns="45720" rIns="91440" bIns="45720" rtlCol="0" anchor="t">
            <a:normAutofit lnSpcReduction="10000"/>
          </a:bodyPr>
          <a:lstStyle/>
          <a:p>
            <a:r>
              <a:rPr lang="en-US" dirty="0">
                <a:solidFill>
                  <a:schemeClr val="accent1"/>
                </a:solidFill>
              </a:rPr>
              <a:t>VROOM.org</a:t>
            </a:r>
          </a:p>
          <a:p>
            <a:pPr lvl="1"/>
            <a:r>
              <a:rPr lang="en-US" dirty="0"/>
              <a:t>Vroom is a global program of the Bezos Family Foundation. FREE, science-based tips and tools help parents and caregivers give children a great start in life today—and an even better future.</a:t>
            </a:r>
          </a:p>
          <a:p>
            <a:r>
              <a:rPr lang="en-US" dirty="0">
                <a:solidFill>
                  <a:schemeClr val="accent1"/>
                </a:solidFill>
              </a:rPr>
              <a:t>PBSkids.org</a:t>
            </a:r>
          </a:p>
          <a:p>
            <a:pPr lvl="1"/>
            <a:r>
              <a:rPr lang="en-US" dirty="0"/>
              <a:t>PBS KIDS is here to help no matter what learning situation your family is facing this year. Every week, we’ll provide a new at-home learning topic with activities, games, and articles — featuring your favorite PBS KIDS characters like Daniel Tiger, Elmo, and the Kratt brothers — to keep your child learning through play.</a:t>
            </a:r>
          </a:p>
          <a:p>
            <a:r>
              <a:rPr lang="en-US" dirty="0">
                <a:solidFill>
                  <a:schemeClr val="accent1"/>
                </a:solidFill>
              </a:rPr>
              <a:t>Florida's Office of Early Learning</a:t>
            </a:r>
          </a:p>
          <a:p>
            <a:pPr marL="0" indent="0">
              <a:buNone/>
            </a:pPr>
            <a:r>
              <a:rPr lang="en-US" dirty="0">
                <a:solidFill>
                  <a:schemeClr val="accent1"/>
                </a:solidFill>
              </a:rPr>
              <a:t>     </a:t>
            </a:r>
            <a:r>
              <a:rPr lang="en-US" dirty="0">
                <a:solidFill>
                  <a:schemeClr val="tx1"/>
                </a:solidFill>
              </a:rPr>
              <a:t>       Development Standards document-Birth to Kindergarten:</a:t>
            </a:r>
          </a:p>
          <a:p>
            <a:pPr marL="0" indent="0">
              <a:buNone/>
            </a:pPr>
            <a:r>
              <a:rPr lang="en-US" dirty="0">
                <a:solidFill>
                  <a:schemeClr val="tx1"/>
                </a:solidFill>
              </a:rPr>
              <a:t>            https://bit.ly/KindergartenReadyChecklist</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7392306" y="0"/>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5" y="5558589"/>
            <a:ext cx="2572834" cy="1299411"/>
          </a:xfrm>
          <a:prstGeom prst="rect">
            <a:avLst/>
          </a:prstGeom>
        </p:spPr>
      </p:pic>
    </p:spTree>
    <p:extLst>
      <p:ext uri="{BB962C8B-B14F-4D97-AF65-F5344CB8AC3E}">
        <p14:creationId xmlns:p14="http://schemas.microsoft.com/office/powerpoint/2010/main" val="335817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455D-BA6D-8941-9665-918DC1FA97A2}"/>
              </a:ext>
            </a:extLst>
          </p:cNvPr>
          <p:cNvSpPr>
            <a:spLocks noGrp="1"/>
          </p:cNvSpPr>
          <p:nvPr>
            <p:ph type="title"/>
          </p:nvPr>
        </p:nvSpPr>
        <p:spPr/>
        <p:txBody>
          <a:bodyPr/>
          <a:lstStyle/>
          <a:p>
            <a:r>
              <a:rPr lang="en-US"/>
              <a:t>Kindergarten Supply List</a:t>
            </a:r>
            <a:br>
              <a:rPr lang="en-US"/>
            </a:br>
            <a:endParaRPr lang="en-US"/>
          </a:p>
        </p:txBody>
      </p:sp>
      <p:sp>
        <p:nvSpPr>
          <p:cNvPr id="3" name="Content Placeholder 2">
            <a:extLst>
              <a:ext uri="{FF2B5EF4-FFF2-40B4-BE49-F238E27FC236}">
                <a16:creationId xmlns:a16="http://schemas.microsoft.com/office/drawing/2014/main" id="{BF6E6201-6CC0-1E44-9E72-433E1D941480}"/>
              </a:ext>
            </a:extLst>
          </p:cNvPr>
          <p:cNvSpPr>
            <a:spLocks noGrp="1"/>
          </p:cNvSpPr>
          <p:nvPr>
            <p:ph idx="1"/>
          </p:nvPr>
        </p:nvSpPr>
        <p:spPr>
          <a:xfrm>
            <a:off x="677334" y="1400175"/>
            <a:ext cx="8596668" cy="5157788"/>
          </a:xfrm>
        </p:spPr>
        <p:txBody>
          <a:bodyPr vert="horz" lIns="91440" tIns="45720" rIns="91440" bIns="45720" rtlCol="0" anchor="t">
            <a:normAutofit/>
          </a:bodyPr>
          <a:lstStyle/>
          <a:p>
            <a:r>
              <a:rPr lang="en-US" dirty="0"/>
              <a:t>Full sized backpack- no wheels</a:t>
            </a:r>
          </a:p>
          <a:p>
            <a:r>
              <a:rPr lang="en-US" dirty="0"/>
              <a:t>1 pair of blunt tip scissors </a:t>
            </a:r>
          </a:p>
          <a:p>
            <a:r>
              <a:rPr lang="en-US" dirty="0"/>
              <a:t>3 boxes of 24 count crayons </a:t>
            </a:r>
          </a:p>
          <a:p>
            <a:r>
              <a:rPr lang="en-US" dirty="0"/>
              <a:t>3 composition notebooks</a:t>
            </a:r>
          </a:p>
          <a:p>
            <a:r>
              <a:rPr lang="en-US" dirty="0"/>
              <a:t>1 primary writing composition notebook</a:t>
            </a:r>
          </a:p>
          <a:p>
            <a:r>
              <a:rPr lang="en-US" dirty="0"/>
              <a:t>1 zippered pencil pouch</a:t>
            </a:r>
          </a:p>
          <a:p>
            <a:r>
              <a:rPr lang="en-US" dirty="0"/>
              <a:t>2 (plastic) prong folders with pockets</a:t>
            </a:r>
          </a:p>
          <a:p>
            <a:r>
              <a:rPr lang="en-US" dirty="0"/>
              <a:t>24 yellow pencils </a:t>
            </a:r>
          </a:p>
          <a:p>
            <a:r>
              <a:rPr lang="en-US" dirty="0"/>
              <a:t>4 regular dry erase markers (black)</a:t>
            </a:r>
          </a:p>
          <a:p>
            <a:r>
              <a:rPr lang="en-US" dirty="0"/>
              <a:t>1 inch binder (one-any color)</a:t>
            </a:r>
          </a:p>
          <a:p>
            <a:r>
              <a:rPr lang="en-US" dirty="0"/>
              <a:t>Complete change of clothes (pants, shirt, socks, and undies)</a:t>
            </a:r>
          </a:p>
          <a:p>
            <a:r>
              <a:rPr lang="en-US" dirty="0"/>
              <a:t>Headphones (to be kept at school, not earbuds)</a:t>
            </a:r>
          </a:p>
        </p:txBody>
      </p:sp>
    </p:spTree>
    <p:extLst>
      <p:ext uri="{BB962C8B-B14F-4D97-AF65-F5344CB8AC3E}">
        <p14:creationId xmlns:p14="http://schemas.microsoft.com/office/powerpoint/2010/main" val="99712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9505-396A-E4AD-7C84-3B62125B8CC5}"/>
              </a:ext>
            </a:extLst>
          </p:cNvPr>
          <p:cNvSpPr>
            <a:spLocks noGrp="1"/>
          </p:cNvSpPr>
          <p:nvPr>
            <p:ph type="title"/>
          </p:nvPr>
        </p:nvSpPr>
        <p:spPr>
          <a:xfrm>
            <a:off x="0" y="1"/>
            <a:ext cx="12192000" cy="6505902"/>
          </a:xfrm>
        </p:spPr>
        <p:txBody>
          <a:bodyPr/>
          <a:lstStyle/>
          <a:p>
            <a:r>
              <a:rPr lang="en-US" dirty="0"/>
              <a:t>                                     Supplies</a:t>
            </a:r>
          </a:p>
        </p:txBody>
      </p:sp>
      <p:pic>
        <p:nvPicPr>
          <p:cNvPr id="4" name="Content Placeholder 3">
            <a:extLst>
              <a:ext uri="{FF2B5EF4-FFF2-40B4-BE49-F238E27FC236}">
                <a16:creationId xmlns:a16="http://schemas.microsoft.com/office/drawing/2014/main" id="{5722C411-D304-AFA1-98CE-1246480949DB}"/>
              </a:ext>
            </a:extLst>
          </p:cNvPr>
          <p:cNvPicPr>
            <a:picLocks noGrp="1" noChangeAspect="1"/>
          </p:cNvPicPr>
          <p:nvPr>
            <p:ph idx="1"/>
          </p:nvPr>
        </p:nvPicPr>
        <p:blipFill>
          <a:blip r:embed="rId2"/>
          <a:stretch>
            <a:fillRect/>
          </a:stretch>
        </p:blipFill>
        <p:spPr>
          <a:xfrm>
            <a:off x="444965" y="757675"/>
            <a:ext cx="1005437" cy="1334651"/>
          </a:xfrm>
          <a:prstGeom prst="rect">
            <a:avLst/>
          </a:prstGeom>
        </p:spPr>
      </p:pic>
      <p:pic>
        <p:nvPicPr>
          <p:cNvPr id="5" name="Picture 4">
            <a:extLst>
              <a:ext uri="{FF2B5EF4-FFF2-40B4-BE49-F238E27FC236}">
                <a16:creationId xmlns:a16="http://schemas.microsoft.com/office/drawing/2014/main" id="{45E6665D-1342-5A98-5528-E1CDE508BC75}"/>
              </a:ext>
            </a:extLst>
          </p:cNvPr>
          <p:cNvPicPr>
            <a:picLocks noChangeAspect="1"/>
          </p:cNvPicPr>
          <p:nvPr/>
        </p:nvPicPr>
        <p:blipFill>
          <a:blip r:embed="rId3"/>
          <a:stretch>
            <a:fillRect/>
          </a:stretch>
        </p:blipFill>
        <p:spPr>
          <a:xfrm>
            <a:off x="1679138" y="819671"/>
            <a:ext cx="1018483" cy="1320800"/>
          </a:xfrm>
          <a:prstGeom prst="rect">
            <a:avLst/>
          </a:prstGeom>
        </p:spPr>
      </p:pic>
      <p:pic>
        <p:nvPicPr>
          <p:cNvPr id="6" name="Picture 5">
            <a:extLst>
              <a:ext uri="{FF2B5EF4-FFF2-40B4-BE49-F238E27FC236}">
                <a16:creationId xmlns:a16="http://schemas.microsoft.com/office/drawing/2014/main" id="{1458BB44-E9F1-A382-C861-774C3EDBF983}"/>
              </a:ext>
            </a:extLst>
          </p:cNvPr>
          <p:cNvPicPr>
            <a:picLocks noChangeAspect="1"/>
          </p:cNvPicPr>
          <p:nvPr/>
        </p:nvPicPr>
        <p:blipFill>
          <a:blip r:embed="rId4"/>
          <a:stretch>
            <a:fillRect/>
          </a:stretch>
        </p:blipFill>
        <p:spPr>
          <a:xfrm>
            <a:off x="558849" y="2251596"/>
            <a:ext cx="1963708" cy="954060"/>
          </a:xfrm>
          <a:prstGeom prst="rect">
            <a:avLst/>
          </a:prstGeom>
        </p:spPr>
      </p:pic>
      <p:pic>
        <p:nvPicPr>
          <p:cNvPr id="7" name="Picture 6">
            <a:extLst>
              <a:ext uri="{FF2B5EF4-FFF2-40B4-BE49-F238E27FC236}">
                <a16:creationId xmlns:a16="http://schemas.microsoft.com/office/drawing/2014/main" id="{1201DE54-024E-0554-E1C9-D5631AD757E9}"/>
              </a:ext>
            </a:extLst>
          </p:cNvPr>
          <p:cNvPicPr>
            <a:picLocks noChangeAspect="1"/>
          </p:cNvPicPr>
          <p:nvPr/>
        </p:nvPicPr>
        <p:blipFill>
          <a:blip r:embed="rId5"/>
          <a:stretch>
            <a:fillRect/>
          </a:stretch>
        </p:blipFill>
        <p:spPr>
          <a:xfrm>
            <a:off x="4150174" y="760056"/>
            <a:ext cx="2133600" cy="2143125"/>
          </a:xfrm>
          <a:prstGeom prst="rect">
            <a:avLst/>
          </a:prstGeom>
        </p:spPr>
      </p:pic>
      <p:sp>
        <p:nvSpPr>
          <p:cNvPr id="8" name="TextBox 7">
            <a:extLst>
              <a:ext uri="{FF2B5EF4-FFF2-40B4-BE49-F238E27FC236}">
                <a16:creationId xmlns:a16="http://schemas.microsoft.com/office/drawing/2014/main" id="{026016EF-C3C3-F284-27C7-0AD1E84785B4}"/>
              </a:ext>
            </a:extLst>
          </p:cNvPr>
          <p:cNvSpPr txBox="1"/>
          <p:nvPr/>
        </p:nvSpPr>
        <p:spPr>
          <a:xfrm>
            <a:off x="210208" y="3278735"/>
            <a:ext cx="10962290" cy="646331"/>
          </a:xfrm>
          <a:prstGeom prst="rect">
            <a:avLst/>
          </a:prstGeom>
          <a:noFill/>
        </p:spPr>
        <p:txBody>
          <a:bodyPr wrap="square" rtlCol="0">
            <a:spAutoFit/>
          </a:bodyPr>
          <a:lstStyle/>
          <a:p>
            <a:r>
              <a:rPr lang="en-US" dirty="0"/>
              <a:t>Primary Writing Notebook           Zippered Fabric Pencil Pouch        Headphones (no earbuds)</a:t>
            </a:r>
          </a:p>
          <a:p>
            <a:r>
              <a:rPr lang="en-US" dirty="0"/>
              <a:t>	1 per student						9.8 x7                                  wired plug</a:t>
            </a:r>
          </a:p>
        </p:txBody>
      </p:sp>
      <p:pic>
        <p:nvPicPr>
          <p:cNvPr id="9" name="Picture 8">
            <a:extLst>
              <a:ext uri="{FF2B5EF4-FFF2-40B4-BE49-F238E27FC236}">
                <a16:creationId xmlns:a16="http://schemas.microsoft.com/office/drawing/2014/main" id="{8A6A1F5B-35A6-D183-77CF-866F42F01D90}"/>
              </a:ext>
            </a:extLst>
          </p:cNvPr>
          <p:cNvPicPr>
            <a:picLocks noChangeAspect="1"/>
          </p:cNvPicPr>
          <p:nvPr/>
        </p:nvPicPr>
        <p:blipFill>
          <a:blip r:embed="rId6"/>
          <a:stretch>
            <a:fillRect/>
          </a:stretch>
        </p:blipFill>
        <p:spPr>
          <a:xfrm>
            <a:off x="7257724" y="757675"/>
            <a:ext cx="1119021" cy="1292465"/>
          </a:xfrm>
          <a:prstGeom prst="rect">
            <a:avLst/>
          </a:prstGeom>
        </p:spPr>
      </p:pic>
      <p:pic>
        <p:nvPicPr>
          <p:cNvPr id="10" name="Picture 9">
            <a:extLst>
              <a:ext uri="{FF2B5EF4-FFF2-40B4-BE49-F238E27FC236}">
                <a16:creationId xmlns:a16="http://schemas.microsoft.com/office/drawing/2014/main" id="{B233CCF6-C0CF-E6FF-D627-673651D322F4}"/>
              </a:ext>
            </a:extLst>
          </p:cNvPr>
          <p:cNvPicPr>
            <a:picLocks noChangeAspect="1"/>
          </p:cNvPicPr>
          <p:nvPr/>
        </p:nvPicPr>
        <p:blipFill>
          <a:blip r:embed="rId7"/>
          <a:stretch>
            <a:fillRect/>
          </a:stretch>
        </p:blipFill>
        <p:spPr>
          <a:xfrm>
            <a:off x="8404668" y="1777675"/>
            <a:ext cx="1253136" cy="1253136"/>
          </a:xfrm>
          <a:prstGeom prst="rect">
            <a:avLst/>
          </a:prstGeom>
        </p:spPr>
      </p:pic>
      <p:pic>
        <p:nvPicPr>
          <p:cNvPr id="11" name="Picture 10">
            <a:extLst>
              <a:ext uri="{FF2B5EF4-FFF2-40B4-BE49-F238E27FC236}">
                <a16:creationId xmlns:a16="http://schemas.microsoft.com/office/drawing/2014/main" id="{490210F0-D587-4B8A-0598-39D5C3EBD82C}"/>
              </a:ext>
            </a:extLst>
          </p:cNvPr>
          <p:cNvPicPr>
            <a:picLocks noChangeAspect="1"/>
          </p:cNvPicPr>
          <p:nvPr/>
        </p:nvPicPr>
        <p:blipFill>
          <a:blip r:embed="rId8"/>
          <a:stretch>
            <a:fillRect/>
          </a:stretch>
        </p:blipFill>
        <p:spPr>
          <a:xfrm>
            <a:off x="652145" y="3932920"/>
            <a:ext cx="1596513" cy="1596513"/>
          </a:xfrm>
          <a:prstGeom prst="rect">
            <a:avLst/>
          </a:prstGeom>
        </p:spPr>
      </p:pic>
      <p:pic>
        <p:nvPicPr>
          <p:cNvPr id="12" name="Picture 11">
            <a:extLst>
              <a:ext uri="{FF2B5EF4-FFF2-40B4-BE49-F238E27FC236}">
                <a16:creationId xmlns:a16="http://schemas.microsoft.com/office/drawing/2014/main" id="{B9B8E7C4-A531-9FC4-6ACB-EB3F99ADC6FF}"/>
              </a:ext>
            </a:extLst>
          </p:cNvPr>
          <p:cNvPicPr>
            <a:picLocks noChangeAspect="1"/>
          </p:cNvPicPr>
          <p:nvPr/>
        </p:nvPicPr>
        <p:blipFill>
          <a:blip r:embed="rId9"/>
          <a:stretch>
            <a:fillRect/>
          </a:stretch>
        </p:blipFill>
        <p:spPr>
          <a:xfrm>
            <a:off x="3847278" y="3830473"/>
            <a:ext cx="2143125" cy="2143125"/>
          </a:xfrm>
          <a:prstGeom prst="rect">
            <a:avLst/>
          </a:prstGeom>
        </p:spPr>
      </p:pic>
      <p:pic>
        <p:nvPicPr>
          <p:cNvPr id="13" name="Picture 12">
            <a:extLst>
              <a:ext uri="{FF2B5EF4-FFF2-40B4-BE49-F238E27FC236}">
                <a16:creationId xmlns:a16="http://schemas.microsoft.com/office/drawing/2014/main" id="{991167F4-348E-8184-1F7E-081574D51167}"/>
              </a:ext>
            </a:extLst>
          </p:cNvPr>
          <p:cNvPicPr>
            <a:picLocks noChangeAspect="1"/>
          </p:cNvPicPr>
          <p:nvPr/>
        </p:nvPicPr>
        <p:blipFill>
          <a:blip r:embed="rId10"/>
          <a:stretch>
            <a:fillRect/>
          </a:stretch>
        </p:blipFill>
        <p:spPr>
          <a:xfrm>
            <a:off x="7025809" y="3932920"/>
            <a:ext cx="2005427" cy="1900321"/>
          </a:xfrm>
          <a:prstGeom prst="rect">
            <a:avLst/>
          </a:prstGeom>
        </p:spPr>
      </p:pic>
      <p:pic>
        <p:nvPicPr>
          <p:cNvPr id="14" name="Picture 13">
            <a:extLst>
              <a:ext uri="{FF2B5EF4-FFF2-40B4-BE49-F238E27FC236}">
                <a16:creationId xmlns:a16="http://schemas.microsoft.com/office/drawing/2014/main" id="{6C588BC5-5F3F-AB06-5AA4-D81BA4D82DF2}"/>
              </a:ext>
            </a:extLst>
          </p:cNvPr>
          <p:cNvPicPr>
            <a:picLocks noChangeAspect="1"/>
          </p:cNvPicPr>
          <p:nvPr/>
        </p:nvPicPr>
        <p:blipFill>
          <a:blip r:embed="rId11"/>
          <a:stretch>
            <a:fillRect/>
          </a:stretch>
        </p:blipFill>
        <p:spPr>
          <a:xfrm>
            <a:off x="9044643" y="3925066"/>
            <a:ext cx="1870349" cy="1908175"/>
          </a:xfrm>
          <a:prstGeom prst="rect">
            <a:avLst/>
          </a:prstGeom>
        </p:spPr>
      </p:pic>
      <p:sp>
        <p:nvSpPr>
          <p:cNvPr id="15" name="TextBox 14">
            <a:extLst>
              <a:ext uri="{FF2B5EF4-FFF2-40B4-BE49-F238E27FC236}">
                <a16:creationId xmlns:a16="http://schemas.microsoft.com/office/drawing/2014/main" id="{901222CE-7D2D-4BC0-3E8C-F4EE36885087}"/>
              </a:ext>
            </a:extLst>
          </p:cNvPr>
          <p:cNvSpPr txBox="1"/>
          <p:nvPr/>
        </p:nvSpPr>
        <p:spPr>
          <a:xfrm>
            <a:off x="136634" y="5738648"/>
            <a:ext cx="10867697" cy="646331"/>
          </a:xfrm>
          <a:prstGeom prst="rect">
            <a:avLst/>
          </a:prstGeom>
          <a:noFill/>
        </p:spPr>
        <p:txBody>
          <a:bodyPr wrap="square" rtlCol="0">
            <a:spAutoFit/>
          </a:bodyPr>
          <a:lstStyle/>
          <a:p>
            <a:r>
              <a:rPr lang="en-US" dirty="0"/>
              <a:t>Composition Notebook                        1 in Binder with					Black Dry Erase Markers</a:t>
            </a:r>
          </a:p>
          <a:p>
            <a:r>
              <a:rPr lang="en-US" dirty="0"/>
              <a:t>      3 per student                             Clear View Front Cover</a:t>
            </a:r>
          </a:p>
        </p:txBody>
      </p:sp>
    </p:spTree>
    <p:extLst>
      <p:ext uri="{BB962C8B-B14F-4D97-AF65-F5344CB8AC3E}">
        <p14:creationId xmlns:p14="http://schemas.microsoft.com/office/powerpoint/2010/main" val="43827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2000404"/>
          </a:xfrm>
        </p:spPr>
        <p:txBody>
          <a:bodyPr>
            <a:normAutofit fontScale="90000"/>
          </a:bodyPr>
          <a:lstStyle/>
          <a:p>
            <a:r>
              <a:rPr lang="en-US" sz="4400" b="1"/>
              <a:t>Welcome Parents</a:t>
            </a:r>
            <a:br>
              <a:rPr lang="en-US" b="1"/>
            </a:br>
            <a:br>
              <a:rPr lang="en-US" b="1"/>
            </a:br>
            <a:r>
              <a:rPr lang="en-US" sz="3100" b="1"/>
              <a:t>We are excited to welcome your </a:t>
            </a:r>
            <a:br>
              <a:rPr lang="en-US" sz="3100" b="1"/>
            </a:br>
            <a:r>
              <a:rPr lang="en-US" sz="3100" b="1"/>
              <a:t>child to Kindergarten!</a:t>
            </a:r>
            <a:br>
              <a:rPr lang="en-US"/>
            </a:br>
            <a:endParaRPr lang="en-US"/>
          </a:p>
        </p:txBody>
      </p:sp>
      <p:sp>
        <p:nvSpPr>
          <p:cNvPr id="3" name="Content Placeholder 2"/>
          <p:cNvSpPr>
            <a:spLocks noGrp="1"/>
          </p:cNvSpPr>
          <p:nvPr>
            <p:ph idx="1"/>
          </p:nvPr>
        </p:nvSpPr>
        <p:spPr>
          <a:xfrm>
            <a:off x="677334" y="2800350"/>
            <a:ext cx="8596668" cy="3241012"/>
          </a:xfrm>
        </p:spPr>
        <p:txBody>
          <a:bodyPr/>
          <a:lstStyle/>
          <a:p>
            <a:endParaRPr lang="en-US"/>
          </a:p>
          <a:p>
            <a:endParaRPr lang="en-US" b="1"/>
          </a:p>
          <a:p>
            <a:endParaRPr lang="en-US"/>
          </a:p>
        </p:txBody>
      </p:sp>
      <p:pic>
        <p:nvPicPr>
          <p:cNvPr id="5" name="Picture 4"/>
          <p:cNvPicPr>
            <a:picLocks noChangeAspect="1"/>
          </p:cNvPicPr>
          <p:nvPr/>
        </p:nvPicPr>
        <p:blipFill>
          <a:blip r:embed="rId2"/>
          <a:stretch>
            <a:fillRect/>
          </a:stretch>
        </p:blipFill>
        <p:spPr>
          <a:xfrm>
            <a:off x="4362006" y="3429000"/>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806" y="1"/>
            <a:ext cx="3228975" cy="17049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10" name="Picture 9" descr="A picture containing building, outdoor, sky, house&#10;&#10;Description automatically generated">
            <a:extLst>
              <a:ext uri="{FF2B5EF4-FFF2-40B4-BE49-F238E27FC236}">
                <a16:creationId xmlns:a16="http://schemas.microsoft.com/office/drawing/2014/main" id="{1A8EB95A-65B3-A94E-ABBB-D42F559E2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406" y="3055606"/>
            <a:ext cx="4876800" cy="2730500"/>
          </a:xfrm>
          <a:prstGeom prst="rect">
            <a:avLst/>
          </a:prstGeom>
        </p:spPr>
      </p:pic>
    </p:spTree>
    <p:extLst>
      <p:ext uri="{BB962C8B-B14F-4D97-AF65-F5344CB8AC3E}">
        <p14:creationId xmlns:p14="http://schemas.microsoft.com/office/powerpoint/2010/main" val="191828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Important Contact Information</a:t>
            </a:r>
            <a:br>
              <a:rPr lang="en-US" b="1"/>
            </a:br>
            <a:br>
              <a:rPr lang="en-US"/>
            </a:br>
            <a:endParaRPr lang="en-US"/>
          </a:p>
        </p:txBody>
      </p:sp>
      <p:sp>
        <p:nvSpPr>
          <p:cNvPr id="3" name="Content Placeholder 2"/>
          <p:cNvSpPr>
            <a:spLocks noGrp="1"/>
          </p:cNvSpPr>
          <p:nvPr>
            <p:ph idx="1"/>
          </p:nvPr>
        </p:nvSpPr>
        <p:spPr>
          <a:xfrm>
            <a:off x="1895475" y="1301418"/>
            <a:ext cx="8306360" cy="4739945"/>
          </a:xfrm>
        </p:spPr>
        <p:txBody>
          <a:bodyPr vert="horz" lIns="91440" tIns="45720" rIns="91440" bIns="45720" rtlCol="0" anchor="t">
            <a:normAutofit/>
          </a:bodyPr>
          <a:lstStyle/>
          <a:p>
            <a:endParaRPr lang="en-US"/>
          </a:p>
          <a:p>
            <a:r>
              <a:rPr lang="en-US" b="1">
                <a:solidFill>
                  <a:schemeClr val="accent2"/>
                </a:solidFill>
                <a:latin typeface="+mj-lt"/>
              </a:rPr>
              <a:t>School Phone Number: 813-671-5060</a:t>
            </a:r>
          </a:p>
          <a:p>
            <a:r>
              <a:rPr lang="en-US" b="1">
                <a:solidFill>
                  <a:schemeClr val="accent2"/>
                </a:solidFill>
                <a:latin typeface="+mj-lt"/>
              </a:rPr>
              <a:t>School Email Address: boyettesprings.elementary@hcps.net</a:t>
            </a:r>
          </a:p>
          <a:p>
            <a:r>
              <a:rPr lang="en-US" b="1">
                <a:solidFill>
                  <a:schemeClr val="accent2"/>
                </a:solidFill>
                <a:latin typeface="+mj-lt"/>
              </a:rPr>
              <a:t>School Website: https://www.hillsboroughschools.org/boyettesprings</a:t>
            </a:r>
          </a:p>
          <a:p>
            <a:r>
              <a:rPr lang="en-US" b="1">
                <a:solidFill>
                  <a:schemeClr val="accent2"/>
                </a:solidFill>
                <a:latin typeface="+mj-lt"/>
              </a:rPr>
              <a:t>School Hours: </a:t>
            </a:r>
          </a:p>
          <a:p>
            <a:pPr marL="0" indent="0">
              <a:buNone/>
            </a:pPr>
            <a:r>
              <a:rPr lang="en-US" altLang="en-US" b="1">
                <a:solidFill>
                  <a:schemeClr val="accent2"/>
                </a:solidFill>
                <a:latin typeface="+mj-lt"/>
                <a:ea typeface="ＭＳ Ｐゴシック" pitchFamily="1" charset="-128"/>
              </a:rPr>
              <a:t>   Free Breakfast 7:10-7:40</a:t>
            </a:r>
            <a:br>
              <a:rPr lang="en-US" altLang="en-US" b="1">
                <a:solidFill>
                  <a:schemeClr val="accent2"/>
                </a:solidFill>
                <a:latin typeface="+mj-lt"/>
                <a:ea typeface="ＭＳ Ｐゴシック" pitchFamily="1" charset="-128"/>
              </a:rPr>
            </a:br>
            <a:r>
              <a:rPr lang="en-US" altLang="en-US" b="1">
                <a:solidFill>
                  <a:schemeClr val="accent2"/>
                </a:solidFill>
                <a:latin typeface="+mj-lt"/>
                <a:ea typeface="ＭＳ Ｐゴシック" pitchFamily="1" charset="-128"/>
              </a:rPr>
              <a:t>   Instruction begins at 7:40am</a:t>
            </a:r>
          </a:p>
          <a:p>
            <a:pPr marL="0" indent="0">
              <a:buNone/>
            </a:pPr>
            <a:r>
              <a:rPr lang="en-US" altLang="en-US" b="1">
                <a:solidFill>
                  <a:schemeClr val="accent2"/>
                </a:solidFill>
                <a:latin typeface="+mj-lt"/>
                <a:ea typeface="ＭＳ Ｐゴシック" pitchFamily="1" charset="-128"/>
              </a:rPr>
              <a:t>   Monday- Early Release Dismissal 12:55pm  </a:t>
            </a:r>
          </a:p>
          <a:p>
            <a:pPr marL="0" indent="0">
              <a:buNone/>
            </a:pPr>
            <a:r>
              <a:rPr lang="en-US" altLang="en-US" b="1">
                <a:solidFill>
                  <a:schemeClr val="accent2"/>
                </a:solidFill>
                <a:latin typeface="+mj-lt"/>
                <a:ea typeface="ＭＳ Ｐゴシック" pitchFamily="1" charset="-128"/>
              </a:rPr>
              <a:t>   Tuesday – Friday Dismissal 1:55pm</a:t>
            </a:r>
          </a:p>
          <a:p>
            <a:pPr lvl="1"/>
            <a:endParaRPr lang="en-US"/>
          </a:p>
        </p:txBody>
      </p:sp>
      <p:pic>
        <p:nvPicPr>
          <p:cNvPr id="5" name="Picture 4"/>
          <p:cNvPicPr>
            <a:picLocks noChangeAspect="1"/>
          </p:cNvPicPr>
          <p:nvPr/>
        </p:nvPicPr>
        <p:blipFill>
          <a:blip r:embed="rId2"/>
          <a:stretch>
            <a:fillRect/>
          </a:stretch>
        </p:blipFill>
        <p:spPr>
          <a:xfrm>
            <a:off x="7392306" y="0"/>
            <a:ext cx="1755800" cy="16155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spTree>
    <p:extLst>
      <p:ext uri="{BB962C8B-B14F-4D97-AF65-F5344CB8AC3E}">
        <p14:creationId xmlns:p14="http://schemas.microsoft.com/office/powerpoint/2010/main" val="1787624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5C58-6B6F-B8C8-E57A-52A00B96A2E3}"/>
              </a:ext>
            </a:extLst>
          </p:cNvPr>
          <p:cNvSpPr>
            <a:spLocks noGrp="1"/>
          </p:cNvSpPr>
          <p:nvPr>
            <p:ph type="title"/>
          </p:nvPr>
        </p:nvSpPr>
        <p:spPr>
          <a:xfrm>
            <a:off x="982134" y="2260600"/>
            <a:ext cx="8596668" cy="1320800"/>
          </a:xfrm>
        </p:spPr>
        <p:txBody>
          <a:bodyPr>
            <a:normAutofit fontScale="90000"/>
          </a:bodyPr>
          <a:lstStyle/>
          <a:p>
            <a:pPr algn="ctr"/>
            <a:r>
              <a:rPr lang="en-US" sz="8000" dirty="0"/>
              <a:t>Questions? </a:t>
            </a:r>
            <a:br>
              <a:rPr lang="en-US" sz="8000" dirty="0"/>
            </a:br>
            <a:endParaRPr lang="en-US" sz="8000" dirty="0"/>
          </a:p>
        </p:txBody>
      </p:sp>
      <p:sp>
        <p:nvSpPr>
          <p:cNvPr id="4" name="AutoShape 2" descr="Image preview">
            <a:extLst>
              <a:ext uri="{FF2B5EF4-FFF2-40B4-BE49-F238E27FC236}">
                <a16:creationId xmlns:a16="http://schemas.microsoft.com/office/drawing/2014/main" id="{F10190AF-E759-E8F5-DFB3-D1204C8BA8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Content Placeholder 4">
            <a:extLst>
              <a:ext uri="{FF2B5EF4-FFF2-40B4-BE49-F238E27FC236}">
                <a16:creationId xmlns:a16="http://schemas.microsoft.com/office/drawing/2014/main" id="{66879413-91BA-0A98-C323-1F86D3A3B9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440189" y="4962525"/>
            <a:ext cx="3228975" cy="1895475"/>
          </a:xfrm>
          <a:prstGeom prst="rect">
            <a:avLst/>
          </a:prstGeom>
        </p:spPr>
      </p:pic>
    </p:spTree>
    <p:extLst>
      <p:ext uri="{BB962C8B-B14F-4D97-AF65-F5344CB8AC3E}">
        <p14:creationId xmlns:p14="http://schemas.microsoft.com/office/powerpoint/2010/main" val="93501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665" y="0"/>
            <a:ext cx="1271518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431" y="5578981"/>
            <a:ext cx="1624587" cy="1624587"/>
          </a:xfrm>
          <a:prstGeom prst="rect">
            <a:avLst/>
          </a:prstGeom>
        </p:spPr>
      </p:pic>
    </p:spTree>
    <p:extLst>
      <p:ext uri="{BB962C8B-B14F-4D97-AF65-F5344CB8AC3E}">
        <p14:creationId xmlns:p14="http://schemas.microsoft.com/office/powerpoint/2010/main" val="259304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CF44E0-203B-F846-87D3-934B4DD7CD62}"/>
              </a:ext>
            </a:extLst>
          </p:cNvPr>
          <p:cNvSpPr txBox="1"/>
          <p:nvPr/>
        </p:nvSpPr>
        <p:spPr>
          <a:xfrm>
            <a:off x="2799570" y="209390"/>
            <a:ext cx="4112859" cy="4801314"/>
          </a:xfrm>
          <a:prstGeom prst="rect">
            <a:avLst/>
          </a:prstGeom>
          <a:noFill/>
        </p:spPr>
        <p:txBody>
          <a:bodyPr wrap="square" rtlCol="0">
            <a:spAutoFit/>
          </a:bodyPr>
          <a:lstStyle/>
          <a:p>
            <a:pPr algn="ctr"/>
            <a:r>
              <a:rPr lang="en-US" sz="3200" b="1">
                <a:solidFill>
                  <a:schemeClr val="accent2"/>
                </a:solidFill>
              </a:rPr>
              <a:t>Jennifer McCrystal			 Principal 							     </a:t>
            </a:r>
          </a:p>
          <a:p>
            <a:pPr algn="ctr"/>
            <a:endParaRPr lang="en-US" sz="3200" b="1">
              <a:solidFill>
                <a:schemeClr val="accent2"/>
              </a:solidFill>
            </a:endParaRPr>
          </a:p>
          <a:p>
            <a:pPr algn="ctr"/>
            <a:endParaRPr lang="en-US" sz="3200" b="1">
              <a:solidFill>
                <a:schemeClr val="accent2"/>
              </a:solidFill>
            </a:endParaRPr>
          </a:p>
          <a:p>
            <a:pPr algn="ctr"/>
            <a:endParaRPr lang="en-US" sz="3200" b="1">
              <a:solidFill>
                <a:schemeClr val="accent2"/>
              </a:solidFill>
            </a:endParaRPr>
          </a:p>
          <a:p>
            <a:pPr algn="ctr"/>
            <a:endParaRPr lang="en-US" sz="3200" b="1">
              <a:solidFill>
                <a:schemeClr val="accent2"/>
              </a:solidFill>
            </a:endParaRPr>
          </a:p>
          <a:p>
            <a:pPr algn="ctr"/>
            <a:r>
              <a:rPr lang="en-US" sz="3200" b="1">
                <a:solidFill>
                  <a:schemeClr val="accent2"/>
                </a:solidFill>
              </a:rPr>
              <a:t>Elisa Walker</a:t>
            </a:r>
          </a:p>
          <a:p>
            <a:pPr algn="ctr"/>
            <a:r>
              <a:rPr lang="en-US" sz="3200" b="1">
                <a:solidFill>
                  <a:schemeClr val="accent2"/>
                </a:solidFill>
              </a:rPr>
              <a:t>Assistant Principal                                  </a:t>
            </a:r>
          </a:p>
          <a:p>
            <a:endParaRPr lang="en-US"/>
          </a:p>
        </p:txBody>
      </p:sp>
      <p:pic>
        <p:nvPicPr>
          <p:cNvPr id="12" name="Picture 11" descr="A picture containing text, person, posing&#10;&#10;Description automatically generated">
            <a:extLst>
              <a:ext uri="{FF2B5EF4-FFF2-40B4-BE49-F238E27FC236}">
                <a16:creationId xmlns:a16="http://schemas.microsoft.com/office/drawing/2014/main" id="{301C3D01-31C4-3B48-9A84-17C33A37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425" y="0"/>
            <a:ext cx="5366010" cy="6858000"/>
          </a:xfrm>
          <a:prstGeom prst="rect">
            <a:avLst/>
          </a:prstGeom>
        </p:spPr>
      </p:pic>
      <p:pic>
        <p:nvPicPr>
          <p:cNvPr id="28" name="Content Placeholder 27" descr="A picture containing person, person, smiling, window&#10;&#10;Description automatically generated">
            <a:extLst>
              <a:ext uri="{FF2B5EF4-FFF2-40B4-BE49-F238E27FC236}">
                <a16:creationId xmlns:a16="http://schemas.microsoft.com/office/drawing/2014/main" id="{D6A7917C-56A2-B548-8B21-5DB92724EA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079" y="3429000"/>
            <a:ext cx="2900648" cy="3429000"/>
          </a:xfrm>
        </p:spPr>
      </p:pic>
      <p:pic>
        <p:nvPicPr>
          <p:cNvPr id="30" name="Picture 29" descr="A person smiling for the camera&#10;&#10;Description automatically generated with medium confidence">
            <a:extLst>
              <a:ext uri="{FF2B5EF4-FFF2-40B4-BE49-F238E27FC236}">
                <a16:creationId xmlns:a16="http://schemas.microsoft.com/office/drawing/2014/main" id="{ABD15931-E44A-2E44-A7AC-65FD916CBD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900648" cy="3335244"/>
          </a:xfrm>
          <a:prstGeom prst="rect">
            <a:avLst/>
          </a:prstGeom>
        </p:spPr>
      </p:pic>
    </p:spTree>
    <p:extLst>
      <p:ext uri="{BB962C8B-B14F-4D97-AF65-F5344CB8AC3E}">
        <p14:creationId xmlns:p14="http://schemas.microsoft.com/office/powerpoint/2010/main" val="390468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517" y="1"/>
            <a:ext cx="14872302" cy="914400"/>
          </a:xfrm>
        </p:spPr>
        <p:txBody>
          <a:bodyPr>
            <a:normAutofit fontScale="90000"/>
          </a:bodyPr>
          <a:lstStyle/>
          <a:p>
            <a:pPr algn="ctr"/>
            <a:r>
              <a:rPr lang="en-US" sz="4400" b="1" dirty="0"/>
              <a:t>Meet our K Team</a:t>
            </a:r>
            <a:br>
              <a:rPr lang="en-US" dirty="0"/>
            </a:br>
            <a:br>
              <a:rPr lang="en-US" dirty="0"/>
            </a:br>
            <a:br>
              <a:rPr lang="en-US" dirty="0"/>
            </a:br>
            <a:br>
              <a:rPr lang="en-US" dirty="0"/>
            </a:br>
            <a:endParaRPr lang="en-US" dirty="0"/>
          </a:p>
        </p:txBody>
      </p:sp>
      <p:sp>
        <p:nvSpPr>
          <p:cNvPr id="13" name="TextBox 12">
            <a:extLst>
              <a:ext uri="{FF2B5EF4-FFF2-40B4-BE49-F238E27FC236}">
                <a16:creationId xmlns:a16="http://schemas.microsoft.com/office/drawing/2014/main" id="{99671A93-0C0E-8A43-85E4-0B952F3D82BE}"/>
              </a:ext>
            </a:extLst>
          </p:cNvPr>
          <p:cNvSpPr txBox="1"/>
          <p:nvPr/>
        </p:nvSpPr>
        <p:spPr>
          <a:xfrm>
            <a:off x="1544595" y="1308511"/>
            <a:ext cx="10420488" cy="3970318"/>
          </a:xfrm>
          <a:prstGeom prst="rect">
            <a:avLst/>
          </a:prstGeom>
          <a:noFill/>
        </p:spPr>
        <p:txBody>
          <a:bodyPr wrap="square" lIns="91440" tIns="45720" rIns="91440" bIns="45720" rtlCol="0" anchor="t">
            <a:spAutoFit/>
          </a:bodyPr>
          <a:lstStyle/>
          <a:p>
            <a:r>
              <a:rPr lang="en-US" dirty="0"/>
              <a:t>Lindsey Fohrer                                                                                                         Corinne Cole</a:t>
            </a:r>
          </a:p>
          <a:p>
            <a:endParaRPr lang="en-US" dirty="0"/>
          </a:p>
          <a:p>
            <a:endParaRPr lang="en-US" dirty="0"/>
          </a:p>
          <a:p>
            <a:endParaRPr lang="en-US" dirty="0"/>
          </a:p>
          <a:p>
            <a:endParaRPr lang="en-US" dirty="0"/>
          </a:p>
          <a:p>
            <a:r>
              <a:rPr lang="en-US" dirty="0"/>
              <a:t>Rebecca Baker                                           Anna Dill                                                 Carla Casey Casey                                                                 </a:t>
            </a:r>
          </a:p>
          <a:p>
            <a:endParaRPr lang="en-US" dirty="0"/>
          </a:p>
          <a:p>
            <a:endParaRPr lang="en-US" dirty="0"/>
          </a:p>
          <a:p>
            <a:endParaRPr lang="en-US" dirty="0"/>
          </a:p>
          <a:p>
            <a:endParaRPr lang="en-US" dirty="0"/>
          </a:p>
          <a:p>
            <a:r>
              <a:rPr lang="en-US" dirty="0"/>
              <a:t>Suzzanne Horton	                                      Cristina </a:t>
            </a:r>
            <a:r>
              <a:rPr lang="en-US" dirty="0" err="1"/>
              <a:t>Wride</a:t>
            </a:r>
            <a:r>
              <a:rPr lang="en-US" dirty="0"/>
              <a:t>                                        Carrie Howe</a:t>
            </a:r>
          </a:p>
          <a:p>
            <a:endParaRPr lang="en-US" dirty="0"/>
          </a:p>
          <a:p>
            <a:r>
              <a:rPr lang="en-US" dirty="0"/>
              <a:t>                           </a:t>
            </a:r>
          </a:p>
        </p:txBody>
      </p:sp>
      <p:pic>
        <p:nvPicPr>
          <p:cNvPr id="14" name="Picture 13" descr="A person wearing a red shirt&#10;&#10;Description automatically generated">
            <a:extLst>
              <a:ext uri="{FF2B5EF4-FFF2-40B4-BE49-F238E27FC236}">
                <a16:creationId xmlns:a16="http://schemas.microsoft.com/office/drawing/2014/main" id="{5320FE16-2FDB-6EDA-4742-4F0E859C7BF2}"/>
              </a:ext>
            </a:extLst>
          </p:cNvPr>
          <p:cNvPicPr>
            <a:picLocks noChangeAspect="1"/>
          </p:cNvPicPr>
          <p:nvPr/>
        </p:nvPicPr>
        <p:blipFill>
          <a:blip r:embed="rId3"/>
          <a:stretch>
            <a:fillRect/>
          </a:stretch>
        </p:blipFill>
        <p:spPr>
          <a:xfrm>
            <a:off x="148478" y="820830"/>
            <a:ext cx="1271869" cy="1271869"/>
          </a:xfrm>
          <a:prstGeom prst="rect">
            <a:avLst/>
          </a:prstGeom>
        </p:spPr>
      </p:pic>
      <p:pic>
        <p:nvPicPr>
          <p:cNvPr id="16" name="Picture 15" descr="A person wearing glasses and a red shirt&#10;&#10;Description automatically generated">
            <a:extLst>
              <a:ext uri="{FF2B5EF4-FFF2-40B4-BE49-F238E27FC236}">
                <a16:creationId xmlns:a16="http://schemas.microsoft.com/office/drawing/2014/main" id="{9422B7D9-3FD4-1846-C155-D9B7E339B1FE}"/>
              </a:ext>
            </a:extLst>
          </p:cNvPr>
          <p:cNvPicPr>
            <a:picLocks noChangeAspect="1"/>
          </p:cNvPicPr>
          <p:nvPr/>
        </p:nvPicPr>
        <p:blipFill>
          <a:blip r:embed="rId4"/>
          <a:stretch>
            <a:fillRect/>
          </a:stretch>
        </p:blipFill>
        <p:spPr>
          <a:xfrm>
            <a:off x="74363" y="3910234"/>
            <a:ext cx="1358724" cy="1339103"/>
          </a:xfrm>
          <a:prstGeom prst="rect">
            <a:avLst/>
          </a:prstGeom>
        </p:spPr>
      </p:pic>
      <p:pic>
        <p:nvPicPr>
          <p:cNvPr id="17" name="Picture 16" descr="A person with dark hair wearing a red shirt&#10;&#10;Description automatically generated">
            <a:extLst>
              <a:ext uri="{FF2B5EF4-FFF2-40B4-BE49-F238E27FC236}">
                <a16:creationId xmlns:a16="http://schemas.microsoft.com/office/drawing/2014/main" id="{6EEF0F93-825D-8149-02B6-8E8DF38834E8}"/>
              </a:ext>
            </a:extLst>
          </p:cNvPr>
          <p:cNvPicPr>
            <a:picLocks noChangeAspect="1"/>
          </p:cNvPicPr>
          <p:nvPr/>
        </p:nvPicPr>
        <p:blipFill>
          <a:blip r:embed="rId5"/>
          <a:stretch>
            <a:fillRect/>
          </a:stretch>
        </p:blipFill>
        <p:spPr>
          <a:xfrm>
            <a:off x="8838136" y="3851654"/>
            <a:ext cx="1350310" cy="1339103"/>
          </a:xfrm>
          <a:prstGeom prst="rect">
            <a:avLst/>
          </a:prstGeom>
        </p:spPr>
      </p:pic>
      <p:pic>
        <p:nvPicPr>
          <p:cNvPr id="18" name="Picture 17" descr="A person with blonde hair wearing a red shirt&#10;&#10;Description automatically generated">
            <a:extLst>
              <a:ext uri="{FF2B5EF4-FFF2-40B4-BE49-F238E27FC236}">
                <a16:creationId xmlns:a16="http://schemas.microsoft.com/office/drawing/2014/main" id="{2ACF2296-3178-7C5F-D2B5-636EFE9792F1}"/>
              </a:ext>
            </a:extLst>
          </p:cNvPr>
          <p:cNvPicPr>
            <a:picLocks noChangeAspect="1"/>
          </p:cNvPicPr>
          <p:nvPr/>
        </p:nvPicPr>
        <p:blipFill>
          <a:blip r:embed="rId6"/>
          <a:stretch>
            <a:fillRect/>
          </a:stretch>
        </p:blipFill>
        <p:spPr>
          <a:xfrm>
            <a:off x="81243" y="2255183"/>
            <a:ext cx="1383927" cy="1395132"/>
          </a:xfrm>
          <a:prstGeom prst="rect">
            <a:avLst/>
          </a:prstGeom>
        </p:spPr>
      </p:pic>
      <p:pic>
        <p:nvPicPr>
          <p:cNvPr id="19" name="Picture 18" descr="A person wearing glasses and a red shirt&#10;&#10;Description automatically generated">
            <a:extLst>
              <a:ext uri="{FF2B5EF4-FFF2-40B4-BE49-F238E27FC236}">
                <a16:creationId xmlns:a16="http://schemas.microsoft.com/office/drawing/2014/main" id="{27B70464-D006-11AC-9D5E-589171FFA1D2}"/>
              </a:ext>
            </a:extLst>
          </p:cNvPr>
          <p:cNvPicPr>
            <a:picLocks noChangeAspect="1"/>
          </p:cNvPicPr>
          <p:nvPr/>
        </p:nvPicPr>
        <p:blipFill>
          <a:blip r:embed="rId7"/>
          <a:stretch>
            <a:fillRect/>
          </a:stretch>
        </p:blipFill>
        <p:spPr>
          <a:xfrm>
            <a:off x="81243" y="5324996"/>
            <a:ext cx="1339104" cy="1439956"/>
          </a:xfrm>
          <a:prstGeom prst="rect">
            <a:avLst/>
          </a:prstGeom>
        </p:spPr>
      </p:pic>
      <p:pic>
        <p:nvPicPr>
          <p:cNvPr id="20" name="Picture 19" descr="A person wearing a red shirt&#10;&#10;Description automatically generated">
            <a:extLst>
              <a:ext uri="{FF2B5EF4-FFF2-40B4-BE49-F238E27FC236}">
                <a16:creationId xmlns:a16="http://schemas.microsoft.com/office/drawing/2014/main" id="{9FB2DE4D-043C-2A23-A305-C1A9FDC8EF2C}"/>
              </a:ext>
            </a:extLst>
          </p:cNvPr>
          <p:cNvPicPr>
            <a:picLocks noChangeAspect="1"/>
          </p:cNvPicPr>
          <p:nvPr/>
        </p:nvPicPr>
        <p:blipFill>
          <a:blip r:embed="rId8"/>
          <a:stretch>
            <a:fillRect/>
          </a:stretch>
        </p:blipFill>
        <p:spPr>
          <a:xfrm>
            <a:off x="8838136" y="2255183"/>
            <a:ext cx="1417545" cy="1439956"/>
          </a:xfrm>
          <a:prstGeom prst="rect">
            <a:avLst/>
          </a:prstGeom>
        </p:spPr>
      </p:pic>
      <p:pic>
        <p:nvPicPr>
          <p:cNvPr id="21" name="Picture 20" descr="A person in a red shirt&#10;&#10;Description automatically generated">
            <a:extLst>
              <a:ext uri="{FF2B5EF4-FFF2-40B4-BE49-F238E27FC236}">
                <a16:creationId xmlns:a16="http://schemas.microsoft.com/office/drawing/2014/main" id="{A835312F-14A4-60E1-7794-8101C848AA9D}"/>
              </a:ext>
            </a:extLst>
          </p:cNvPr>
          <p:cNvPicPr>
            <a:picLocks noChangeAspect="1"/>
          </p:cNvPicPr>
          <p:nvPr/>
        </p:nvPicPr>
        <p:blipFill>
          <a:blip r:embed="rId9"/>
          <a:stretch>
            <a:fillRect/>
          </a:stretch>
        </p:blipFill>
        <p:spPr>
          <a:xfrm>
            <a:off x="8894164" y="731661"/>
            <a:ext cx="1361517" cy="1383929"/>
          </a:xfrm>
          <a:prstGeom prst="rect">
            <a:avLst/>
          </a:prstGeom>
        </p:spPr>
      </p:pic>
      <p:sp>
        <p:nvSpPr>
          <p:cNvPr id="6" name="TextBox 5">
            <a:extLst>
              <a:ext uri="{FF2B5EF4-FFF2-40B4-BE49-F238E27FC236}">
                <a16:creationId xmlns:a16="http://schemas.microsoft.com/office/drawing/2014/main" id="{540749F5-F1C1-7866-21FE-1ACC98D8FB23}"/>
              </a:ext>
            </a:extLst>
          </p:cNvPr>
          <p:cNvSpPr txBox="1"/>
          <p:nvPr/>
        </p:nvSpPr>
        <p:spPr>
          <a:xfrm>
            <a:off x="5956660" y="1308511"/>
            <a:ext cx="2146816" cy="369332"/>
          </a:xfrm>
          <a:prstGeom prst="rect">
            <a:avLst/>
          </a:prstGeom>
          <a:noFill/>
        </p:spPr>
        <p:txBody>
          <a:bodyPr wrap="square" rtlCol="0">
            <a:spAutoFit/>
          </a:bodyPr>
          <a:lstStyle/>
          <a:p>
            <a:r>
              <a:rPr lang="en-US" dirty="0"/>
              <a:t>Bailey Sweeney</a:t>
            </a:r>
          </a:p>
        </p:txBody>
      </p:sp>
      <p:sp>
        <p:nvSpPr>
          <p:cNvPr id="10" name="TextBox 9">
            <a:extLst>
              <a:ext uri="{FF2B5EF4-FFF2-40B4-BE49-F238E27FC236}">
                <a16:creationId xmlns:a16="http://schemas.microsoft.com/office/drawing/2014/main" id="{EA809E63-BFAD-F3F4-5653-01A3AC24FE6F}"/>
              </a:ext>
            </a:extLst>
          </p:cNvPr>
          <p:cNvSpPr txBox="1"/>
          <p:nvPr/>
        </p:nvSpPr>
        <p:spPr>
          <a:xfrm>
            <a:off x="1544595" y="5803173"/>
            <a:ext cx="10566162" cy="646331"/>
          </a:xfrm>
          <a:prstGeom prst="rect">
            <a:avLst/>
          </a:prstGeom>
          <a:noFill/>
        </p:spPr>
        <p:txBody>
          <a:bodyPr wrap="square" rtlCol="0">
            <a:spAutoFit/>
          </a:bodyPr>
          <a:lstStyle/>
          <a:p>
            <a:r>
              <a:rPr lang="en-US" dirty="0"/>
              <a:t>Pauline Barry                                              Evelyn Suarez</a:t>
            </a:r>
          </a:p>
          <a:p>
            <a:endParaRPr lang="en-US" dirty="0"/>
          </a:p>
        </p:txBody>
      </p:sp>
      <p:pic>
        <p:nvPicPr>
          <p:cNvPr id="15" name="Picture 14">
            <a:extLst>
              <a:ext uri="{FF2B5EF4-FFF2-40B4-BE49-F238E27FC236}">
                <a16:creationId xmlns:a16="http://schemas.microsoft.com/office/drawing/2014/main" id="{2641DF63-9E80-50E5-8997-96B1C99BC2E3}"/>
              </a:ext>
            </a:extLst>
          </p:cNvPr>
          <p:cNvPicPr>
            <a:picLocks noChangeAspect="1"/>
          </p:cNvPicPr>
          <p:nvPr/>
        </p:nvPicPr>
        <p:blipFill>
          <a:blip r:embed="rId10"/>
          <a:stretch>
            <a:fillRect/>
          </a:stretch>
        </p:blipFill>
        <p:spPr>
          <a:xfrm>
            <a:off x="4482101" y="2255183"/>
            <a:ext cx="1350310" cy="1395132"/>
          </a:xfrm>
          <a:prstGeom prst="rect">
            <a:avLst/>
          </a:prstGeom>
        </p:spPr>
      </p:pic>
      <p:pic>
        <p:nvPicPr>
          <p:cNvPr id="22" name="Picture 21">
            <a:extLst>
              <a:ext uri="{FF2B5EF4-FFF2-40B4-BE49-F238E27FC236}">
                <a16:creationId xmlns:a16="http://schemas.microsoft.com/office/drawing/2014/main" id="{F1CC7F89-08D9-9AA5-B54F-0C5449E8B06E}"/>
              </a:ext>
            </a:extLst>
          </p:cNvPr>
          <p:cNvPicPr>
            <a:picLocks noChangeAspect="1"/>
          </p:cNvPicPr>
          <p:nvPr/>
        </p:nvPicPr>
        <p:blipFill>
          <a:blip r:embed="rId11"/>
          <a:stretch>
            <a:fillRect/>
          </a:stretch>
        </p:blipFill>
        <p:spPr>
          <a:xfrm>
            <a:off x="4482100" y="757964"/>
            <a:ext cx="1350311" cy="1189061"/>
          </a:xfrm>
          <a:prstGeom prst="rect">
            <a:avLst/>
          </a:prstGeom>
        </p:spPr>
      </p:pic>
      <p:pic>
        <p:nvPicPr>
          <p:cNvPr id="23" name="Picture 22">
            <a:extLst>
              <a:ext uri="{FF2B5EF4-FFF2-40B4-BE49-F238E27FC236}">
                <a16:creationId xmlns:a16="http://schemas.microsoft.com/office/drawing/2014/main" id="{2A11483B-FDCF-6AB2-3AFA-4F23A4124D87}"/>
              </a:ext>
            </a:extLst>
          </p:cNvPr>
          <p:cNvPicPr>
            <a:picLocks noChangeAspect="1"/>
          </p:cNvPicPr>
          <p:nvPr/>
        </p:nvPicPr>
        <p:blipFill>
          <a:blip r:embed="rId12"/>
          <a:stretch>
            <a:fillRect/>
          </a:stretch>
        </p:blipFill>
        <p:spPr>
          <a:xfrm>
            <a:off x="4482100" y="3810278"/>
            <a:ext cx="1350310" cy="1439956"/>
          </a:xfrm>
          <a:prstGeom prst="rect">
            <a:avLst/>
          </a:prstGeom>
        </p:spPr>
      </p:pic>
      <p:pic>
        <p:nvPicPr>
          <p:cNvPr id="3" name="Picture 2">
            <a:extLst>
              <a:ext uri="{FF2B5EF4-FFF2-40B4-BE49-F238E27FC236}">
                <a16:creationId xmlns:a16="http://schemas.microsoft.com/office/drawing/2014/main" id="{6A2C730A-0AF4-7A03-630D-04D1A20AF55E}"/>
              </a:ext>
            </a:extLst>
          </p:cNvPr>
          <p:cNvPicPr>
            <a:picLocks noChangeAspect="1"/>
          </p:cNvPicPr>
          <p:nvPr/>
        </p:nvPicPr>
        <p:blipFill>
          <a:blip r:embed="rId13"/>
          <a:stretch>
            <a:fillRect/>
          </a:stretch>
        </p:blipFill>
        <p:spPr>
          <a:xfrm>
            <a:off x="4482100" y="5410197"/>
            <a:ext cx="1350310" cy="1314772"/>
          </a:xfrm>
          <a:prstGeom prst="rect">
            <a:avLst/>
          </a:prstGeom>
        </p:spPr>
      </p:pic>
    </p:spTree>
    <p:extLst>
      <p:ext uri="{BB962C8B-B14F-4D97-AF65-F5344CB8AC3E}">
        <p14:creationId xmlns:p14="http://schemas.microsoft.com/office/powerpoint/2010/main" val="1236646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3BD7-51F8-EA43-A527-DF98EF7EA60C}"/>
              </a:ext>
            </a:extLst>
          </p:cNvPr>
          <p:cNvSpPr>
            <a:spLocks noGrp="1"/>
          </p:cNvSpPr>
          <p:nvPr>
            <p:ph type="title"/>
          </p:nvPr>
        </p:nvSpPr>
        <p:spPr>
          <a:xfrm>
            <a:off x="543468" y="156518"/>
            <a:ext cx="11154545" cy="3188587"/>
          </a:xfrm>
        </p:spPr>
        <p:txBody>
          <a:bodyPr>
            <a:normAutofit fontScale="90000"/>
          </a:bodyPr>
          <a:lstStyle/>
          <a:p>
            <a:r>
              <a:rPr lang="en-US" dirty="0"/>
              <a:t>               </a:t>
            </a:r>
            <a:r>
              <a:rPr lang="en-US" dirty="0">
                <a:solidFill>
                  <a:srgbClr val="90C226"/>
                </a:solidFill>
              </a:rPr>
              <a:t>    </a:t>
            </a:r>
            <a:r>
              <a:rPr lang="en-US" dirty="0"/>
              <a:t> </a:t>
            </a:r>
            <a:r>
              <a:rPr lang="en-US" dirty="0">
                <a:solidFill>
                  <a:schemeClr val="tx1"/>
                </a:solidFill>
              </a:rPr>
              <a:t>Guidance Department</a:t>
            </a:r>
            <a:br>
              <a:rPr lang="en-US" dirty="0"/>
            </a:br>
            <a:br>
              <a:rPr lang="en-US" dirty="0"/>
            </a:br>
            <a:br>
              <a:rPr lang="en-US" dirty="0"/>
            </a:br>
            <a:br>
              <a:rPr lang="en-US" dirty="0"/>
            </a:br>
            <a:br>
              <a:rPr lang="en-US" dirty="0"/>
            </a:br>
            <a:r>
              <a:rPr lang="en-US" sz="2700" dirty="0">
                <a:solidFill>
                  <a:schemeClr val="tx1"/>
                </a:solidFill>
              </a:rPr>
              <a:t>      Mrs. Ramos                   </a:t>
            </a:r>
            <a:r>
              <a:rPr lang="en-US" sz="2700" dirty="0" err="1">
                <a:solidFill>
                  <a:schemeClr val="tx1"/>
                </a:solidFill>
              </a:rPr>
              <a:t>Mrs.Flannigan</a:t>
            </a:r>
            <a:r>
              <a:rPr lang="en-US" sz="2700" dirty="0">
                <a:solidFill>
                  <a:schemeClr val="tx1"/>
                </a:solidFill>
              </a:rPr>
              <a:t>                 Mrs. Wohlwend</a:t>
            </a:r>
            <a:br>
              <a:rPr lang="en-US" dirty="0"/>
            </a:br>
            <a:br>
              <a:rPr lang="en-US" dirty="0"/>
            </a:br>
            <a:r>
              <a:rPr lang="en-US" dirty="0"/>
              <a:t>        </a:t>
            </a:r>
            <a:r>
              <a:rPr lang="en-US" dirty="0">
                <a:solidFill>
                  <a:schemeClr val="tx1"/>
                </a:solidFill>
              </a:rPr>
              <a:t>SRO                                          Media Specialist </a:t>
            </a:r>
            <a:br>
              <a:rPr lang="en-US" dirty="0"/>
            </a:br>
            <a:br>
              <a:rPr lang="en-US" dirty="0"/>
            </a:br>
            <a:br>
              <a:rPr lang="en-US" dirty="0"/>
            </a:br>
            <a:br>
              <a:rPr lang="en-US" dirty="0"/>
            </a:br>
            <a:br>
              <a:rPr lang="en-US" dirty="0"/>
            </a:br>
            <a:r>
              <a:rPr lang="en-US" dirty="0">
                <a:solidFill>
                  <a:schemeClr val="tx1"/>
                </a:solidFill>
              </a:rPr>
              <a:t>     </a:t>
            </a:r>
            <a:r>
              <a:rPr lang="en-US" sz="2700" dirty="0">
                <a:solidFill>
                  <a:schemeClr val="tx1"/>
                </a:solidFill>
              </a:rPr>
              <a:t>Officer Rivera                                                     Mrs. Charbeneau</a:t>
            </a:r>
            <a:br>
              <a:rPr lang="en-US" dirty="0"/>
            </a:br>
            <a:br>
              <a:rPr lang="en-US" dirty="0"/>
            </a:br>
            <a:endParaRPr lang="en-US" dirty="0"/>
          </a:p>
        </p:txBody>
      </p:sp>
      <p:pic>
        <p:nvPicPr>
          <p:cNvPr id="8" name="Picture 7">
            <a:extLst>
              <a:ext uri="{FF2B5EF4-FFF2-40B4-BE49-F238E27FC236}">
                <a16:creationId xmlns:a16="http://schemas.microsoft.com/office/drawing/2014/main" id="{C5C18E92-E0F2-A540-8EF0-BA6C9ABE069F}"/>
              </a:ext>
            </a:extLst>
          </p:cNvPr>
          <p:cNvPicPr>
            <a:picLocks noChangeAspect="1"/>
          </p:cNvPicPr>
          <p:nvPr/>
        </p:nvPicPr>
        <p:blipFill>
          <a:blip r:embed="rId2"/>
          <a:stretch>
            <a:fillRect/>
          </a:stretch>
        </p:blipFill>
        <p:spPr>
          <a:xfrm>
            <a:off x="8162399" y="4267343"/>
            <a:ext cx="2045859" cy="1626297"/>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16AD40B7-4273-3145-94B8-D9208B1484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170" y="743978"/>
            <a:ext cx="1949450" cy="1867787"/>
          </a:xfrm>
          <a:prstGeom prst="rect">
            <a:avLst/>
          </a:prstGeom>
        </p:spPr>
      </p:pic>
      <p:pic>
        <p:nvPicPr>
          <p:cNvPr id="3" name="Picture 3">
            <a:extLst>
              <a:ext uri="{FF2B5EF4-FFF2-40B4-BE49-F238E27FC236}">
                <a16:creationId xmlns:a16="http://schemas.microsoft.com/office/drawing/2014/main" id="{AD9A925F-F98D-1EE1-F3D7-319868B468B7}"/>
              </a:ext>
            </a:extLst>
          </p:cNvPr>
          <p:cNvPicPr>
            <a:picLocks noChangeAspect="1"/>
          </p:cNvPicPr>
          <p:nvPr/>
        </p:nvPicPr>
        <p:blipFill>
          <a:blip r:embed="rId4"/>
          <a:stretch>
            <a:fillRect/>
          </a:stretch>
        </p:blipFill>
        <p:spPr>
          <a:xfrm>
            <a:off x="1074174" y="743977"/>
            <a:ext cx="2049339" cy="1855076"/>
          </a:xfrm>
          <a:prstGeom prst="rect">
            <a:avLst/>
          </a:prstGeom>
        </p:spPr>
      </p:pic>
      <p:pic>
        <p:nvPicPr>
          <p:cNvPr id="4" name="Picture 3">
            <a:extLst>
              <a:ext uri="{FF2B5EF4-FFF2-40B4-BE49-F238E27FC236}">
                <a16:creationId xmlns:a16="http://schemas.microsoft.com/office/drawing/2014/main" id="{D84F7396-DD58-9A94-C5DD-AFCBEFC139D7}"/>
              </a:ext>
            </a:extLst>
          </p:cNvPr>
          <p:cNvPicPr>
            <a:picLocks noChangeAspect="1"/>
          </p:cNvPicPr>
          <p:nvPr/>
        </p:nvPicPr>
        <p:blipFill>
          <a:blip r:embed="rId5"/>
          <a:stretch>
            <a:fillRect/>
          </a:stretch>
        </p:blipFill>
        <p:spPr>
          <a:xfrm>
            <a:off x="4446054" y="743978"/>
            <a:ext cx="2049339" cy="1855076"/>
          </a:xfrm>
          <a:prstGeom prst="rect">
            <a:avLst/>
          </a:prstGeom>
        </p:spPr>
      </p:pic>
      <p:pic>
        <p:nvPicPr>
          <p:cNvPr id="5" name="Picture 4">
            <a:extLst>
              <a:ext uri="{FF2B5EF4-FFF2-40B4-BE49-F238E27FC236}">
                <a16:creationId xmlns:a16="http://schemas.microsoft.com/office/drawing/2014/main" id="{1F3A4E71-D158-FF80-E3EE-99336F71D5F8}"/>
              </a:ext>
            </a:extLst>
          </p:cNvPr>
          <p:cNvPicPr>
            <a:picLocks noChangeAspect="1"/>
          </p:cNvPicPr>
          <p:nvPr/>
        </p:nvPicPr>
        <p:blipFill>
          <a:blip r:embed="rId6"/>
          <a:stretch>
            <a:fillRect/>
          </a:stretch>
        </p:blipFill>
        <p:spPr>
          <a:xfrm>
            <a:off x="1074173" y="3932564"/>
            <a:ext cx="2151311" cy="2089354"/>
          </a:xfrm>
          <a:prstGeom prst="rect">
            <a:avLst/>
          </a:prstGeom>
        </p:spPr>
      </p:pic>
    </p:spTree>
    <p:extLst>
      <p:ext uri="{BB962C8B-B14F-4D97-AF65-F5344CB8AC3E}">
        <p14:creationId xmlns:p14="http://schemas.microsoft.com/office/powerpoint/2010/main" val="3307268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Steps to Enrollment with Mrs. June Hall</a:t>
            </a:r>
            <a:br>
              <a:rPr lang="en-US" dirty="0"/>
            </a:br>
            <a:endParaRPr lang="en-US" dirty="0"/>
          </a:p>
        </p:txBody>
      </p:sp>
      <p:sp>
        <p:nvSpPr>
          <p:cNvPr id="3" name="Content Placeholder 2"/>
          <p:cNvSpPr>
            <a:spLocks noGrp="1"/>
          </p:cNvSpPr>
          <p:nvPr>
            <p:ph idx="1"/>
          </p:nvPr>
        </p:nvSpPr>
        <p:spPr>
          <a:xfrm>
            <a:off x="677334" y="2508203"/>
            <a:ext cx="8596668" cy="3533159"/>
          </a:xfrm>
        </p:spPr>
        <p:txBody>
          <a:bodyPr vert="horz" lIns="91440" tIns="45720" rIns="91440" bIns="45720" rtlCol="0" anchor="t">
            <a:normAutofit/>
          </a:bodyPr>
          <a:lstStyle/>
          <a:p>
            <a:r>
              <a:rPr lang="en-US"/>
              <a:t>A parent/legal guardian must complete the registration process and provide the proper documents to the school site where the child will attend. </a:t>
            </a:r>
          </a:p>
          <a:p>
            <a:r>
              <a:rPr lang="en-US"/>
              <a:t>Your child can attend kindergarten next August as long as they turn 5 on or before September 1.</a:t>
            </a:r>
          </a:p>
          <a:p>
            <a:r>
              <a:rPr lang="en-US"/>
              <a:t>Your child is zoned for a particular elementary school based on your address. Find your </a:t>
            </a:r>
            <a:r>
              <a:rPr lang="en-US" u="sng"/>
              <a:t>assigned school</a:t>
            </a:r>
            <a:r>
              <a:rPr lang="en-US"/>
              <a:t> at http://gis.sdhc.k12.fl.us/schoollocator/.</a:t>
            </a:r>
            <a:endParaRPr lang="en-US" u="sng"/>
          </a:p>
          <a:p>
            <a:r>
              <a:rPr lang="en-US"/>
              <a:t>For parents who wish to send their child to a school outside of their zoned area, see our </a:t>
            </a:r>
            <a:r>
              <a:rPr lang="en-US" u="sng"/>
              <a:t>choice options </a:t>
            </a:r>
            <a:r>
              <a:rPr lang="en-US"/>
              <a:t> at https://www.hillsboroughschools.org/choice.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4"/>
          <a:srcRect b="46887"/>
          <a:stretch/>
        </p:blipFill>
        <p:spPr>
          <a:xfrm>
            <a:off x="554860" y="1187403"/>
            <a:ext cx="1755800" cy="858092"/>
          </a:xfrm>
          <a:prstGeom prst="rect">
            <a:avLst/>
          </a:prstGeom>
        </p:spPr>
      </p:pic>
      <p:pic>
        <p:nvPicPr>
          <p:cNvPr id="6" name="Picture 5"/>
          <p:cNvPicPr>
            <a:picLocks noChangeAspect="1"/>
          </p:cNvPicPr>
          <p:nvPr/>
        </p:nvPicPr>
        <p:blipFill rotWithShape="1">
          <a:blip r:embed="rId4"/>
          <a:srcRect b="46887"/>
          <a:stretch/>
        </p:blipFill>
        <p:spPr>
          <a:xfrm>
            <a:off x="2433134" y="1187403"/>
            <a:ext cx="1755800" cy="858092"/>
          </a:xfrm>
          <a:prstGeom prst="rect">
            <a:avLst/>
          </a:prstGeom>
        </p:spPr>
      </p:pic>
    </p:spTree>
    <p:extLst>
      <p:ext uri="{BB962C8B-B14F-4D97-AF65-F5344CB8AC3E}">
        <p14:creationId xmlns:p14="http://schemas.microsoft.com/office/powerpoint/2010/main" val="1864677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4875"/>
          </a:xfrm>
        </p:spPr>
        <p:txBody>
          <a:bodyPr>
            <a:normAutofit fontScale="90000"/>
          </a:bodyPr>
          <a:lstStyle/>
          <a:p>
            <a:r>
              <a:rPr lang="en-US" b="1"/>
              <a:t>Documents needed for enrollment</a:t>
            </a:r>
            <a:br>
              <a:rPr lang="en-US"/>
            </a:br>
            <a:endParaRPr lang="en-US"/>
          </a:p>
        </p:txBody>
      </p:sp>
      <p:sp>
        <p:nvSpPr>
          <p:cNvPr id="3" name="Content Placeholder 2"/>
          <p:cNvSpPr>
            <a:spLocks noGrp="1"/>
          </p:cNvSpPr>
          <p:nvPr>
            <p:ph idx="1"/>
          </p:nvPr>
        </p:nvSpPr>
        <p:spPr>
          <a:xfrm>
            <a:off x="677333" y="1593055"/>
            <a:ext cx="8761941" cy="3759995"/>
          </a:xfrm>
        </p:spPr>
        <p:txBody>
          <a:bodyPr>
            <a:normAutofit/>
          </a:bodyPr>
          <a:lstStyle/>
          <a:p>
            <a:r>
              <a:rPr lang="en-US" b="1"/>
              <a:t>What forms do I need to compete?</a:t>
            </a:r>
          </a:p>
          <a:p>
            <a:pPr lvl="1"/>
            <a:r>
              <a:rPr lang="en-US">
                <a:solidFill>
                  <a:schemeClr val="accent1"/>
                </a:solidFill>
              </a:rPr>
              <a:t>Student Enrollment Record Form </a:t>
            </a:r>
            <a:r>
              <a:rPr lang="en-US">
                <a:solidFill>
                  <a:schemeClr val="tx1"/>
                </a:solidFill>
              </a:rPr>
              <a:t>- </a:t>
            </a:r>
            <a:r>
              <a:rPr lang="en-US"/>
              <a:t>SER (provided at the school site or electronically) </a:t>
            </a:r>
          </a:p>
          <a:p>
            <a:pPr lvl="1"/>
            <a:r>
              <a:rPr lang="en-US">
                <a:solidFill>
                  <a:srgbClr val="92D050"/>
                </a:solidFill>
              </a:rPr>
              <a:t>Student Residency Form </a:t>
            </a:r>
            <a:r>
              <a:rPr lang="en-US"/>
              <a:t>– can be completed ahead of time, supporting documentation is required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3"/>
          <a:srcRect b="46887"/>
          <a:stretch/>
        </p:blipFill>
        <p:spPr>
          <a:xfrm>
            <a:off x="3860035" y="5987582"/>
            <a:ext cx="1755800" cy="858092"/>
          </a:xfrm>
          <a:prstGeom prst="rect">
            <a:avLst/>
          </a:prstGeom>
        </p:spPr>
      </p:pic>
      <p:pic>
        <p:nvPicPr>
          <p:cNvPr id="6" name="Picture 5"/>
          <p:cNvPicPr>
            <a:picLocks noChangeAspect="1"/>
          </p:cNvPicPr>
          <p:nvPr/>
        </p:nvPicPr>
        <p:blipFill rotWithShape="1">
          <a:blip r:embed="rId3"/>
          <a:srcRect b="46887"/>
          <a:stretch/>
        </p:blipFill>
        <p:spPr>
          <a:xfrm>
            <a:off x="5500184" y="5999908"/>
            <a:ext cx="1755800" cy="858092"/>
          </a:xfrm>
          <a:prstGeom prst="rect">
            <a:avLst/>
          </a:prstGeom>
        </p:spPr>
      </p:pic>
    </p:spTree>
    <p:extLst>
      <p:ext uri="{BB962C8B-B14F-4D97-AF65-F5344CB8AC3E}">
        <p14:creationId xmlns:p14="http://schemas.microsoft.com/office/powerpoint/2010/main" val="38598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04875"/>
          </a:xfrm>
        </p:spPr>
        <p:txBody>
          <a:bodyPr>
            <a:normAutofit fontScale="90000"/>
          </a:bodyPr>
          <a:lstStyle/>
          <a:p>
            <a:r>
              <a:rPr lang="en-US" b="1"/>
              <a:t>Documents needed for enrollment </a:t>
            </a:r>
            <a:r>
              <a:rPr lang="en-US" sz="2000" b="1"/>
              <a:t>(Continued)</a:t>
            </a:r>
            <a:br>
              <a:rPr lang="en-US"/>
            </a:br>
            <a:endParaRPr lang="en-US"/>
          </a:p>
        </p:txBody>
      </p:sp>
      <p:sp>
        <p:nvSpPr>
          <p:cNvPr id="3" name="Content Placeholder 2"/>
          <p:cNvSpPr>
            <a:spLocks noGrp="1"/>
          </p:cNvSpPr>
          <p:nvPr>
            <p:ph idx="1"/>
          </p:nvPr>
        </p:nvSpPr>
        <p:spPr>
          <a:xfrm>
            <a:off x="677334" y="1593055"/>
            <a:ext cx="8596668" cy="3759995"/>
          </a:xfrm>
        </p:spPr>
        <p:txBody>
          <a:bodyPr>
            <a:normAutofit/>
          </a:bodyPr>
          <a:lstStyle/>
          <a:p>
            <a:r>
              <a:rPr lang="en-US" b="1"/>
              <a:t>What supporting documents do I need to register for kindergarten?</a:t>
            </a:r>
          </a:p>
          <a:p>
            <a:pPr lvl="1"/>
            <a:r>
              <a:rPr lang="en-US" b="1"/>
              <a:t>Birth certificate</a:t>
            </a:r>
          </a:p>
          <a:p>
            <a:pPr lvl="1"/>
            <a:r>
              <a:rPr lang="en-US" b="1"/>
              <a:t>Social security card</a:t>
            </a:r>
            <a:r>
              <a:rPr lang="en-US"/>
              <a:t>, if available</a:t>
            </a:r>
          </a:p>
          <a:p>
            <a:pPr lvl="1"/>
            <a:r>
              <a:rPr lang="en-US" b="1"/>
              <a:t>Florida Physical HRS Form </a:t>
            </a:r>
            <a:r>
              <a:rPr lang="en-US"/>
              <a:t>-- </a:t>
            </a:r>
            <a:r>
              <a:rPr lang="en-US" b="1" u="sng">
                <a:solidFill>
                  <a:schemeClr val="tx1"/>
                </a:solidFill>
                <a:hlinkClick r:id="rId3"/>
              </a:rPr>
              <a:t>Florida Physical HRS form</a:t>
            </a:r>
            <a:r>
              <a:rPr lang="en-US" b="1">
                <a:solidFill>
                  <a:schemeClr val="tx1"/>
                </a:solidFill>
              </a:rPr>
              <a:t> </a:t>
            </a:r>
            <a:r>
              <a:rPr lang="en-US"/>
              <a:t>supplied by a doctor dated </a:t>
            </a:r>
            <a:r>
              <a:rPr lang="en-US">
                <a:solidFill>
                  <a:schemeClr val="accent1"/>
                </a:solidFill>
              </a:rPr>
              <a:t>within</a:t>
            </a:r>
            <a:r>
              <a:rPr lang="en-US"/>
              <a:t> 12 months prior to entry in Florida Schools (first day of school)</a:t>
            </a:r>
          </a:p>
          <a:p>
            <a:pPr lvl="1"/>
            <a:r>
              <a:rPr lang="en-US" b="1"/>
              <a:t>Florida Immunization Record </a:t>
            </a:r>
            <a:r>
              <a:rPr lang="en-US"/>
              <a:t>on </a:t>
            </a:r>
            <a:r>
              <a:rPr lang="en-US" u="sng">
                <a:hlinkClick r:id="rId4"/>
              </a:rPr>
              <a:t>HRS hard card</a:t>
            </a:r>
            <a:r>
              <a:rPr lang="en-US"/>
              <a:t> (form #680) supplied by a doctor</a:t>
            </a:r>
          </a:p>
          <a:p>
            <a:pPr lvl="1"/>
            <a:r>
              <a:rPr lang="en-US" b="1"/>
              <a:t>Two forms of verification of address </a:t>
            </a:r>
            <a:r>
              <a:rPr lang="en-US"/>
              <a:t>that prove where you live but are NOT your driver’s license or state-issued ID card (some examples are a utility bill, lease, or a contract to purchase a home)</a:t>
            </a:r>
          </a:p>
          <a:p>
            <a:pPr lvl="1"/>
            <a:r>
              <a:rPr lang="en-US"/>
              <a:t>If a child lives with someone who is not a parent, you may also need to complete a student resident form, which is available at the school</a:t>
            </a:r>
          </a:p>
          <a:p>
            <a:pPr lvl="1"/>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34" y="5475888"/>
            <a:ext cx="2736581" cy="1382112"/>
          </a:xfrm>
          <a:prstGeom prst="rect">
            <a:avLst/>
          </a:prstGeom>
        </p:spPr>
      </p:pic>
      <p:pic>
        <p:nvPicPr>
          <p:cNvPr id="5" name="Picture 4"/>
          <p:cNvPicPr>
            <a:picLocks noChangeAspect="1"/>
          </p:cNvPicPr>
          <p:nvPr/>
        </p:nvPicPr>
        <p:blipFill rotWithShape="1">
          <a:blip r:embed="rId6"/>
          <a:srcRect b="46887"/>
          <a:stretch/>
        </p:blipFill>
        <p:spPr>
          <a:xfrm>
            <a:off x="3860035" y="5987582"/>
            <a:ext cx="1755800" cy="858092"/>
          </a:xfrm>
          <a:prstGeom prst="rect">
            <a:avLst/>
          </a:prstGeom>
        </p:spPr>
      </p:pic>
      <p:pic>
        <p:nvPicPr>
          <p:cNvPr id="6" name="Picture 5"/>
          <p:cNvPicPr>
            <a:picLocks noChangeAspect="1"/>
          </p:cNvPicPr>
          <p:nvPr/>
        </p:nvPicPr>
        <p:blipFill rotWithShape="1">
          <a:blip r:embed="rId6"/>
          <a:srcRect b="46887"/>
          <a:stretch/>
        </p:blipFill>
        <p:spPr>
          <a:xfrm>
            <a:off x="5500184" y="5999908"/>
            <a:ext cx="1755800" cy="858092"/>
          </a:xfrm>
          <a:prstGeom prst="rect">
            <a:avLst/>
          </a:prstGeom>
        </p:spPr>
      </p:pic>
    </p:spTree>
    <p:extLst>
      <p:ext uri="{BB962C8B-B14F-4D97-AF65-F5344CB8AC3E}">
        <p14:creationId xmlns:p14="http://schemas.microsoft.com/office/powerpoint/2010/main" val="23530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200150"/>
          </a:xfrm>
        </p:spPr>
        <p:txBody>
          <a:bodyPr>
            <a:normAutofit fontScale="90000"/>
          </a:bodyPr>
          <a:lstStyle/>
          <a:p>
            <a:r>
              <a:rPr lang="en-US" b="1"/>
              <a:t>Important Information</a:t>
            </a:r>
            <a:br>
              <a:rPr lang="en-US" b="1"/>
            </a:br>
            <a:br>
              <a:rPr lang="en-US"/>
            </a:br>
            <a:endParaRPr lang="en-US"/>
          </a:p>
        </p:txBody>
      </p:sp>
      <p:sp>
        <p:nvSpPr>
          <p:cNvPr id="3" name="Content Placeholder 2"/>
          <p:cNvSpPr>
            <a:spLocks noGrp="1"/>
          </p:cNvSpPr>
          <p:nvPr>
            <p:ph idx="1"/>
          </p:nvPr>
        </p:nvSpPr>
        <p:spPr>
          <a:xfrm>
            <a:off x="2209799" y="1615580"/>
            <a:ext cx="8596667" cy="4632819"/>
          </a:xfrm>
        </p:spPr>
        <p:txBody>
          <a:bodyPr>
            <a:normAutofit fontScale="92500" lnSpcReduction="10000"/>
          </a:bodyPr>
          <a:lstStyle/>
          <a:p>
            <a:r>
              <a:rPr lang="en-US" b="1"/>
              <a:t>School Lunch Program</a:t>
            </a:r>
          </a:p>
          <a:p>
            <a:pPr lvl="1"/>
            <a:r>
              <a:rPr lang="en-US">
                <a:solidFill>
                  <a:srgbClr val="92D050"/>
                </a:solidFill>
              </a:rPr>
              <a:t>Online Registration: https://www.sdhc.k12.fl.us/doc/list/student-nutrition-services/free-reduced-lunch-application/53-648/</a:t>
            </a:r>
          </a:p>
          <a:p>
            <a:r>
              <a:rPr lang="en-US" b="1"/>
              <a:t>HOST Afterschool Care- AM and PM</a:t>
            </a:r>
          </a:p>
          <a:p>
            <a:pPr lvl="1"/>
            <a:r>
              <a:rPr lang="en-US">
                <a:solidFill>
                  <a:srgbClr val="92D050"/>
                </a:solidFill>
              </a:rPr>
              <a:t>Online Registration: https://</a:t>
            </a:r>
            <a:r>
              <a:rPr lang="en-US" err="1">
                <a:solidFill>
                  <a:srgbClr val="92D050"/>
                </a:solidFill>
              </a:rPr>
              <a:t>www.hillsboroughschools.org</a:t>
            </a:r>
            <a:r>
              <a:rPr lang="en-US">
                <a:solidFill>
                  <a:srgbClr val="92D050"/>
                </a:solidFill>
              </a:rPr>
              <a:t>/Domain/2453</a:t>
            </a:r>
          </a:p>
          <a:p>
            <a:r>
              <a:rPr lang="en-US" b="1"/>
              <a:t>Bus Information </a:t>
            </a:r>
          </a:p>
          <a:p>
            <a:pPr lvl="1"/>
            <a:r>
              <a:rPr lang="en-US" b="1">
                <a:solidFill>
                  <a:schemeClr val="accent2">
                    <a:lumMod val="60000"/>
                    <a:lumOff val="40000"/>
                  </a:schemeClr>
                </a:solidFill>
              </a:rPr>
              <a:t>District will send information prior to the start of school.</a:t>
            </a:r>
          </a:p>
          <a:p>
            <a:r>
              <a:rPr lang="en-US" b="1"/>
              <a:t>KG students must have an adult present to drop them off and pick them up from the bus stop.</a:t>
            </a:r>
          </a:p>
          <a:p>
            <a:pPr marL="0" indent="0">
              <a:buNone/>
            </a:pPr>
            <a:r>
              <a:rPr lang="en-US" b="1"/>
              <a:t>Arrival and Dismissal Procedures</a:t>
            </a:r>
          </a:p>
          <a:p>
            <a:pPr lvl="1"/>
            <a:r>
              <a:rPr lang="en-US" b="1">
                <a:solidFill>
                  <a:schemeClr val="accent2">
                    <a:lumMod val="60000"/>
                    <a:lumOff val="40000"/>
                  </a:schemeClr>
                </a:solidFill>
              </a:rPr>
              <a:t>More info to come</a:t>
            </a:r>
          </a:p>
          <a:p>
            <a:pPr marL="0" indent="0">
              <a:buNone/>
            </a:pPr>
            <a:r>
              <a:rPr lang="en-US" b="1"/>
              <a:t> Health Conditions (medication/food allergies)</a:t>
            </a:r>
          </a:p>
          <a:p>
            <a:pPr marL="0" indent="0">
              <a:buNone/>
            </a:pPr>
            <a:r>
              <a:rPr lang="en-US" b="1">
                <a:solidFill>
                  <a:schemeClr val="accent2">
                    <a:lumMod val="60000"/>
                    <a:lumOff val="40000"/>
                  </a:schemeClr>
                </a:solidFill>
              </a:rPr>
              <a:t>        Please contact the front office regarding any medical information and to   </a:t>
            </a:r>
          </a:p>
          <a:p>
            <a:pPr marL="0" indent="0">
              <a:buNone/>
            </a:pPr>
            <a:r>
              <a:rPr lang="en-US" b="1">
                <a:solidFill>
                  <a:schemeClr val="accent2">
                    <a:lumMod val="60000"/>
                    <a:lumOff val="40000"/>
                  </a:schemeClr>
                </a:solidFill>
              </a:rPr>
              <a:t>             turn in paperwork and immunization information. </a:t>
            </a:r>
          </a:p>
          <a:p>
            <a:endParaRPr lang="en-US"/>
          </a:p>
        </p:txBody>
      </p:sp>
      <p:pic>
        <p:nvPicPr>
          <p:cNvPr id="5" name="Picture 4"/>
          <p:cNvPicPr>
            <a:picLocks noChangeAspect="1"/>
          </p:cNvPicPr>
          <p:nvPr/>
        </p:nvPicPr>
        <p:blipFill>
          <a:blip r:embed="rId3"/>
          <a:stretch>
            <a:fillRect/>
          </a:stretch>
        </p:blipFill>
        <p:spPr>
          <a:xfrm>
            <a:off x="7392306" y="0"/>
            <a:ext cx="1755800" cy="16155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66750" y="1968169"/>
            <a:ext cx="3228975" cy="18954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00689"/>
            <a:ext cx="1895476" cy="957311"/>
          </a:xfrm>
          <a:prstGeom prst="rect">
            <a:avLst/>
          </a:prstGeom>
        </p:spPr>
      </p:pic>
    </p:spTree>
    <p:extLst>
      <p:ext uri="{BB962C8B-B14F-4D97-AF65-F5344CB8AC3E}">
        <p14:creationId xmlns:p14="http://schemas.microsoft.com/office/powerpoint/2010/main" val="400371071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png"/></Relationships>
</file>

<file path=ppt/webextensions/webextension1.xml><?xml version="1.0" encoding="utf-8"?>
<we:webextension xmlns:we="http://schemas.microsoft.com/office/webextensions/webextension/2010/11" id="{9A04F569-8D9D-4749-9330-9C1D886788D9}">
  <we:reference id="wa200001661" version="2.1.0.2" store="en-US" storeType="OMEX"/>
  <we:alternateReferences>
    <we:reference id="wa200001661" version="2.1.0.2" store="wa200001661" storeType="OMEX"/>
  </we:alternateReferences>
  <we:properties>
    <we:property name="breaktime.flosim.com_fontColour" value="null"/>
    <we:property name="time" value="30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Facet</Template>
  <TotalTime>5523</TotalTime>
  <Words>1557</Words>
  <Application>Microsoft Office PowerPoint</Application>
  <PresentationFormat>Widescreen</PresentationFormat>
  <Paragraphs>168</Paragraphs>
  <Slides>22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Euphemia</vt:lpstr>
      <vt:lpstr>Segoe UI</vt:lpstr>
      <vt:lpstr>Trebuchet MS</vt:lpstr>
      <vt:lpstr>Wingdings 3</vt:lpstr>
      <vt:lpstr>Facet</vt:lpstr>
      <vt:lpstr>PowerPoint Presentation</vt:lpstr>
      <vt:lpstr>Welcome Parents  We are excited to welcome your  child to Kindergarten! </vt:lpstr>
      <vt:lpstr>PowerPoint Presentation</vt:lpstr>
      <vt:lpstr>Meet our K Team    </vt:lpstr>
      <vt:lpstr>                    Guidance Department           Mrs. Ramos                   Mrs.Flannigan                 Mrs. Wohlwend          SRO                                          Media Specialist           Officer Rivera                                                     Mrs. Charbeneau  </vt:lpstr>
      <vt:lpstr>Steps to Enrollment with Mrs. June Hall </vt:lpstr>
      <vt:lpstr>Documents needed for enrollment </vt:lpstr>
      <vt:lpstr>Documents needed for enrollment (Continued) </vt:lpstr>
      <vt:lpstr>Important Information  </vt:lpstr>
      <vt:lpstr>Summer VPK TBD   </vt:lpstr>
      <vt:lpstr>Steps to be ready!   </vt:lpstr>
      <vt:lpstr>Steps to be ready!   </vt:lpstr>
      <vt:lpstr>Steps to be ready!   </vt:lpstr>
      <vt:lpstr>       Mrs. Nicosia         Gifted Lead Teacher    Kindergarten and Gifted  At BSE there are several opportunities for your child to be challenged and enriched in their classroom.  Students that are identified as gifted in kindergarten receive gifted enrichment services during the week with our Boyette Springs Gifted Teacher.   Our Center for Gifted Studies is a separate CHOICE program that begins in First Grade If you think your child might have gifted traits or want further information you can look on our school's website or reach out to Mrs. Nicosia, Gifted Lead Teacher  CHOICE Programs If you are not currently zoned for Boyette Springs Elementary and are interested in joining us for kindergarten, please visit the Hillsborough County Website that has information on how to apply for the CHOICE lottery system.      </vt:lpstr>
      <vt:lpstr>Andrea Kilkenny School Clinic Information</vt:lpstr>
      <vt:lpstr>Ms. Maria Flores  Cafeteria Manager </vt:lpstr>
      <vt:lpstr>Resources  </vt:lpstr>
      <vt:lpstr>Kindergarten Supply List </vt:lpstr>
      <vt:lpstr>                                     Supplies</vt:lpstr>
      <vt:lpstr>Important Contact Information  </vt:lpstr>
      <vt:lpstr>Questions?  </vt:lpstr>
      <vt:lpstr>PowerPoint Presentation</vt:lpstr>
    </vt:vector>
  </TitlesOfParts>
  <Company>HCPS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for Kindergarten 2021 – 2022 School Year</dc:title>
  <dc:creator>Laura Woodard</dc:creator>
  <cp:lastModifiedBy>Lindsey Fohrer</cp:lastModifiedBy>
  <cp:revision>84</cp:revision>
  <dcterms:created xsi:type="dcterms:W3CDTF">2021-01-11T19:45:31Z</dcterms:created>
  <dcterms:modified xsi:type="dcterms:W3CDTF">2025-02-21T16:29:34Z</dcterms:modified>
</cp:coreProperties>
</file>